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323" r:id="rId2"/>
    <p:sldId id="259" r:id="rId3"/>
    <p:sldId id="303" r:id="rId4"/>
    <p:sldId id="325" r:id="rId5"/>
    <p:sldId id="304" r:id="rId6"/>
    <p:sldId id="302" r:id="rId7"/>
    <p:sldId id="260" r:id="rId8"/>
    <p:sldId id="312" r:id="rId9"/>
    <p:sldId id="330" r:id="rId10"/>
    <p:sldId id="326" r:id="rId11"/>
    <p:sldId id="309" r:id="rId12"/>
    <p:sldId id="308" r:id="rId13"/>
    <p:sldId id="320" r:id="rId14"/>
    <p:sldId id="324" r:id="rId15"/>
    <p:sldId id="314" r:id="rId16"/>
    <p:sldId id="329" r:id="rId17"/>
    <p:sldId id="315" r:id="rId18"/>
    <p:sldId id="321" r:id="rId19"/>
    <p:sldId id="322" r:id="rId20"/>
    <p:sldId id="327" r:id="rId21"/>
    <p:sldId id="328" r:id="rId22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4"/>
      <p:bold r:id="rId25"/>
    </p:embeddedFont>
    <p:embeddedFont>
      <p:font typeface="Anton" pitchFamily="2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Oswald" pitchFamily="2" charset="0"/>
      <p:regular r:id="rId28"/>
      <p:bold r:id="rId29"/>
    </p:embeddedFont>
    <p:embeddedFont>
      <p:font typeface="Roboto Condensed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5B6"/>
    <a:srgbClr val="FFFFFF"/>
    <a:srgbClr val="E6FFF4"/>
    <a:srgbClr val="1B3B41"/>
    <a:srgbClr val="0F2124"/>
    <a:srgbClr val="42989D"/>
    <a:srgbClr val="92C6B7"/>
    <a:srgbClr val="3A7B83"/>
    <a:srgbClr val="27545A"/>
    <a:srgbClr val="B3D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AE8498-B0BB-4837-B7D3-42E441DBF2E6}">
  <a:tblStyle styleId="{68AE8498-B0BB-4837-B7D3-42E441DBF2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1"/>
  </p:normalViewPr>
  <p:slideViewPr>
    <p:cSldViewPr snapToGrid="0">
      <p:cViewPr>
        <p:scale>
          <a:sx n="158" d="100"/>
          <a:sy n="158" d="100"/>
        </p:scale>
        <p:origin x="56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d335b6b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d335b6b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5bd8789ea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5bd8789ea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81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bd8789ea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5bd8789ea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97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654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577f9acb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577f9acb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60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5bd8789ea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5bd8789ea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65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d335b6b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d335b6b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31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bd8789ea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bd8789ea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93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dd335b6b9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dd335b6b9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5bd8789ea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5bd8789ea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8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5bd8789ea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5bd8789ea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577f9ac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577f9ac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80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1069825" y="521225"/>
            <a:ext cx="7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9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521200"/>
            <a:ext cx="3002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13225" y="1493623"/>
            <a:ext cx="2999100" cy="28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4572000" y="0"/>
            <a:ext cx="4572000" cy="51699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6419342" y="539500"/>
            <a:ext cx="2331759" cy="4059926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3A7B83"/>
                </a:solidFill>
                <a:latin typeface="Bebas Neue"/>
              </a:rPr>
              <a:t>?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5004317" y="554987"/>
            <a:ext cx="2331759" cy="4059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Bebas Neue"/>
              </a:rPr>
              <a:t>¿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13225" y="1089671"/>
            <a:ext cx="340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251275" y="2528246"/>
            <a:ext cx="2325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5312239" y="724200"/>
            <a:ext cx="2799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just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just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069850" y="3690082"/>
            <a:ext cx="7004100" cy="8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-49850" y="2982600"/>
            <a:ext cx="9264300" cy="2219400"/>
          </a:xfrm>
          <a:prstGeom prst="rect">
            <a:avLst/>
          </a:prstGeom>
          <a:solidFill>
            <a:srgbClr val="4298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06125"/>
            <a:ext cx="7360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solidFill>
                  <a:srgbClr val="3A7B8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rPr dirty="0"/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225" y="3152225"/>
            <a:ext cx="73608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47808"/>
            <a:ext cx="9196883" cy="5191308"/>
          </a:xfrm>
          <a:prstGeom prst="rect">
            <a:avLst/>
          </a:prstGeom>
          <a:solidFill>
            <a:srgbClr val="79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-49850" y="0"/>
            <a:ext cx="9264300" cy="3125100"/>
          </a:xfrm>
          <a:prstGeom prst="rect">
            <a:avLst/>
          </a:prstGeom>
          <a:solidFill>
            <a:srgbClr val="79BB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1549514" y="1643975"/>
            <a:ext cx="21375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713227" y="2002275"/>
            <a:ext cx="29739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3"/>
          </p:nvPr>
        </p:nvSpPr>
        <p:spPr>
          <a:xfrm>
            <a:off x="5456870" y="1643975"/>
            <a:ext cx="21375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5456875" y="2002275"/>
            <a:ext cx="29718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5"/>
          </p:nvPr>
        </p:nvSpPr>
        <p:spPr>
          <a:xfrm>
            <a:off x="1428914" y="3314552"/>
            <a:ext cx="22581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6"/>
          </p:nvPr>
        </p:nvSpPr>
        <p:spPr>
          <a:xfrm>
            <a:off x="713227" y="3672852"/>
            <a:ext cx="29739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7"/>
          </p:nvPr>
        </p:nvSpPr>
        <p:spPr>
          <a:xfrm>
            <a:off x="5456870" y="3314552"/>
            <a:ext cx="22581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swald"/>
              <a:buNone/>
              <a:defRPr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8"/>
          </p:nvPr>
        </p:nvSpPr>
        <p:spPr>
          <a:xfrm>
            <a:off x="5456875" y="3672852"/>
            <a:ext cx="29718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151675" y="3390889"/>
            <a:ext cx="29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 b="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4955725" y="1295064"/>
            <a:ext cx="3118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311425" y="457625"/>
            <a:ext cx="2832575" cy="679500"/>
          </a:xfrm>
          <a:prstGeom prst="rect">
            <a:avLst/>
          </a:prstGeom>
          <a:solidFill>
            <a:srgbClr val="93C5B6"/>
          </a:solidFill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dk1"/>
              </a:solidFill>
              <a:latin typeface="Oswa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61" r:id="rId7"/>
    <p:sldLayoutId id="2147483663" r:id="rId8"/>
    <p:sldLayoutId id="2147483666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7" y="104445"/>
            <a:ext cx="5146406" cy="51464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flipH="1">
            <a:off x="4855779" y="2015928"/>
            <a:ext cx="4845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0" b="1" dirty="0">
                <a:solidFill>
                  <a:srgbClr val="3A7B83"/>
                </a:solidFill>
              </a:rPr>
              <a:t>EZRater</a:t>
            </a:r>
            <a:endParaRPr lang="zh-TW" altLang="en-US" sz="8000" b="1" dirty="0">
              <a:solidFill>
                <a:srgbClr val="3A7B83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971393" y="1776248"/>
            <a:ext cx="3815255" cy="21021"/>
          </a:xfrm>
          <a:prstGeom prst="line">
            <a:avLst/>
          </a:prstGeom>
          <a:ln w="28575">
            <a:solidFill>
              <a:srgbClr val="3A7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971392" y="3566478"/>
            <a:ext cx="3815255" cy="21021"/>
          </a:xfrm>
          <a:prstGeom prst="line">
            <a:avLst/>
          </a:prstGeom>
          <a:ln w="28575">
            <a:solidFill>
              <a:srgbClr val="3A7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87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713225" y="521200"/>
            <a:ext cx="3002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sz="3600" kern="100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創意描述</a:t>
            </a:r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713225" y="1276900"/>
            <a:ext cx="2798072" cy="28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b="1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   </a:t>
            </a:r>
            <a:r>
              <a:rPr lang="en-US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AI</a:t>
            </a:r>
            <a:r>
              <a:rPr lang="zh-TW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協助辨別詞性、詞特徵，去除煩冗的文字，提供使用者</a:t>
            </a:r>
            <a:r>
              <a:rPr lang="en-US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2</a:t>
            </a:r>
            <a:r>
              <a:rPr lang="zh-TW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3</a:t>
            </a:r>
            <a:r>
              <a:rPr lang="zh-TW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個主要形容詞，再對詞作評分，使使用者可以在幾秒內了解產品特性。</a:t>
            </a:r>
            <a:r>
              <a:rPr lang="zh-TW" altLang="zh-TW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endParaRPr b="1" dirty="0">
              <a:solidFill>
                <a:srgbClr val="27545A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196AD-29AA-6A13-BAD6-41CA5BEF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308" y="481372"/>
            <a:ext cx="4283964" cy="4283964"/>
          </a:xfrm>
          <a:prstGeom prst="rect">
            <a:avLst/>
          </a:prstGeom>
          <a:solidFill>
            <a:srgbClr val="92C6B7"/>
          </a:solidFill>
        </p:spPr>
      </p:pic>
    </p:spTree>
    <p:extLst>
      <p:ext uri="{BB962C8B-B14F-4D97-AF65-F5344CB8AC3E}">
        <p14:creationId xmlns:p14="http://schemas.microsoft.com/office/powerpoint/2010/main" val="6771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4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699575" y="3104382"/>
            <a:ext cx="1356300" cy="5988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簡潔易懂</a:t>
            </a:r>
          </a:p>
        </p:txBody>
      </p:sp>
      <p:sp>
        <p:nvSpPr>
          <p:cNvPr id="273" name="Google Shape;273;p40"/>
          <p:cNvSpPr/>
          <p:nvPr/>
        </p:nvSpPr>
        <p:spPr>
          <a:xfrm>
            <a:off x="2295006" y="3104382"/>
            <a:ext cx="1356300" cy="5988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客製模型</a:t>
            </a:r>
          </a:p>
        </p:txBody>
      </p:sp>
      <p:sp>
        <p:nvSpPr>
          <p:cNvPr id="274" name="Google Shape;274;p40"/>
          <p:cNvSpPr/>
          <p:nvPr/>
        </p:nvSpPr>
        <p:spPr>
          <a:xfrm>
            <a:off x="3886400" y="3104382"/>
            <a:ext cx="1356300" cy="5988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定時更新</a:t>
            </a:r>
          </a:p>
        </p:txBody>
      </p:sp>
      <p:sp>
        <p:nvSpPr>
          <p:cNvPr id="275" name="Google Shape;275;p40"/>
          <p:cNvSpPr/>
          <p:nvPr/>
        </p:nvSpPr>
        <p:spPr>
          <a:xfrm>
            <a:off x="5425016" y="3104382"/>
            <a:ext cx="1499538" cy="5988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AI</a:t>
            </a:r>
            <a:r>
              <a:rPr lang="zh-TW" altLang="en-US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判斷關鍵詞</a:t>
            </a:r>
          </a:p>
        </p:txBody>
      </p:sp>
      <p:sp>
        <p:nvSpPr>
          <p:cNvPr id="276" name="Google Shape;276;p40"/>
          <p:cNvSpPr/>
          <p:nvPr/>
        </p:nvSpPr>
        <p:spPr>
          <a:xfrm>
            <a:off x="7069188" y="3104382"/>
            <a:ext cx="1407682" cy="598800"/>
          </a:xfrm>
          <a:prstGeom prst="rect">
            <a:avLst/>
          </a:prstGeom>
          <a:solidFill>
            <a:srgbClr val="93C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zh-TW" sz="1600" b="1" kern="1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定時動態爬蟲</a:t>
            </a:r>
          </a:p>
        </p:txBody>
      </p:sp>
      <p:sp>
        <p:nvSpPr>
          <p:cNvPr id="277" name="Google Shape;277;p40"/>
          <p:cNvSpPr/>
          <p:nvPr/>
        </p:nvSpPr>
        <p:spPr>
          <a:xfrm>
            <a:off x="2289460" y="900540"/>
            <a:ext cx="4550179" cy="920740"/>
          </a:xfrm>
          <a:prstGeom prst="rect">
            <a:avLst/>
          </a:prstGeom>
          <a:solidFill>
            <a:srgbClr val="2754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zh-TW" sz="3200" b="1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特色</a:t>
            </a:r>
            <a:r>
              <a:rPr lang="zh-TW" altLang="zh-TW" sz="3200" dirty="0">
                <a:solidFill>
                  <a:schemeClr val="bg1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endParaRPr sz="1800" dirty="0">
              <a:solidFill>
                <a:schemeClr val="bg1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Oswald"/>
              <a:sym typeface="Oswald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4571925" y="1734879"/>
            <a:ext cx="5400" cy="127440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84" name="Google Shape;284;p40"/>
          <p:cNvCxnSpPr>
            <a:endCxn id="285" idx="0"/>
          </p:cNvCxnSpPr>
          <p:nvPr/>
        </p:nvCxnSpPr>
        <p:spPr>
          <a:xfrm>
            <a:off x="1414450" y="2531829"/>
            <a:ext cx="6303300" cy="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>
            <a:stCxn id="287" idx="2"/>
          </p:cNvCxnSpPr>
          <p:nvPr/>
        </p:nvCxnSpPr>
        <p:spPr>
          <a:xfrm>
            <a:off x="1377725" y="2567529"/>
            <a:ext cx="0" cy="44160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88" name="Google Shape;288;p40"/>
          <p:cNvCxnSpPr/>
          <p:nvPr/>
        </p:nvCxnSpPr>
        <p:spPr>
          <a:xfrm flipH="1">
            <a:off x="2977550" y="2531829"/>
            <a:ext cx="1500" cy="47700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89" name="Google Shape;289;p40"/>
          <p:cNvCxnSpPr/>
          <p:nvPr/>
        </p:nvCxnSpPr>
        <p:spPr>
          <a:xfrm>
            <a:off x="6204525" y="2535767"/>
            <a:ext cx="1500" cy="47310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90" name="Google Shape;290;p40"/>
          <p:cNvCxnSpPr>
            <a:stCxn id="285" idx="2"/>
          </p:cNvCxnSpPr>
          <p:nvPr/>
        </p:nvCxnSpPr>
        <p:spPr>
          <a:xfrm flipH="1">
            <a:off x="7752400" y="2567529"/>
            <a:ext cx="2700" cy="441600"/>
          </a:xfrm>
          <a:prstGeom prst="straightConnector1">
            <a:avLst/>
          </a:prstGeom>
          <a:noFill/>
          <a:ln w="9525" cap="flat" cmpd="sng">
            <a:solidFill>
              <a:srgbClr val="27545A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87" name="Google Shape;287;p40"/>
          <p:cNvSpPr/>
          <p:nvPr/>
        </p:nvSpPr>
        <p:spPr>
          <a:xfrm flipH="1">
            <a:off x="1377725" y="2531829"/>
            <a:ext cx="74700" cy="71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7680400" y="2531829"/>
            <a:ext cx="74700" cy="71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150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FF4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E33CA4F4-258D-5C79-381B-865B98DB676E}"/>
              </a:ext>
            </a:extLst>
          </p:cNvPr>
          <p:cNvSpPr>
            <a:spLocks noChangeAspect="1"/>
          </p:cNvSpPr>
          <p:nvPr/>
        </p:nvSpPr>
        <p:spPr>
          <a:xfrm>
            <a:off x="1352387" y="0"/>
            <a:ext cx="8035453" cy="5143499"/>
          </a:xfrm>
          <a:prstGeom prst="roundRect">
            <a:avLst>
              <a:gd name="adj" fmla="val 6044"/>
            </a:avLst>
          </a:prstGeom>
          <a:solidFill>
            <a:srgbClr val="42989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A3189DC-2728-29DC-A35A-480EBCC2A816}"/>
              </a:ext>
            </a:extLst>
          </p:cNvPr>
          <p:cNvGrpSpPr>
            <a:grpSpLocks noChangeAspect="1"/>
          </p:cNvGrpSpPr>
          <p:nvPr/>
        </p:nvGrpSpPr>
        <p:grpSpPr>
          <a:xfrm>
            <a:off x="3258763" y="2256308"/>
            <a:ext cx="5115900" cy="2506191"/>
            <a:chOff x="3030373" y="2704512"/>
            <a:chExt cx="6641352" cy="3253485"/>
          </a:xfrm>
        </p:grpSpPr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BFDA2B10-14CF-4B25-E31A-4E477A198BFB}"/>
                </a:ext>
              </a:extLst>
            </p:cNvPr>
            <p:cNvSpPr/>
            <p:nvPr/>
          </p:nvSpPr>
          <p:spPr>
            <a:xfrm>
              <a:off x="3197077" y="3012163"/>
              <a:ext cx="6460719" cy="2945834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>
                <a:ln>
                  <a:solidFill>
                    <a:srgbClr val="27545A"/>
                  </a:solidFill>
                </a:ln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CA2059BD-F70E-11F1-C604-DD68CA399440}"/>
                </a:ext>
              </a:extLst>
            </p:cNvPr>
            <p:cNvSpPr/>
            <p:nvPr/>
          </p:nvSpPr>
          <p:spPr>
            <a:xfrm rot="17635293">
              <a:off x="5136319" y="5004862"/>
              <a:ext cx="770026" cy="42099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D6E77B0D-49F0-AA99-5509-69A947C66DBB}"/>
                </a:ext>
              </a:extLst>
            </p:cNvPr>
            <p:cNvSpPr/>
            <p:nvPr/>
          </p:nvSpPr>
          <p:spPr>
            <a:xfrm rot="21164515">
              <a:off x="5297964" y="4663112"/>
              <a:ext cx="561114" cy="37147"/>
            </a:xfrm>
            <a:prstGeom prst="round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/>
            </a:p>
          </p:txBody>
        </p:sp>
        <p:sp>
          <p:nvSpPr>
            <p:cNvPr id="16" name="圓角化同側角落矩形 15">
              <a:extLst>
                <a:ext uri="{FF2B5EF4-FFF2-40B4-BE49-F238E27FC236}">
                  <a16:creationId xmlns:a16="http://schemas.microsoft.com/office/drawing/2014/main" id="{A8BF5998-484D-A466-030D-D6E4342E22E4}"/>
                </a:ext>
              </a:extLst>
            </p:cNvPr>
            <p:cNvSpPr/>
            <p:nvPr/>
          </p:nvSpPr>
          <p:spPr>
            <a:xfrm rot="16200000">
              <a:off x="4060498" y="4069930"/>
              <a:ext cx="701912" cy="19349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E0520F75-599A-9829-EEF8-8C5EAE5960A4}"/>
                </a:ext>
              </a:extLst>
            </p:cNvPr>
            <p:cNvSpPr/>
            <p:nvPr/>
          </p:nvSpPr>
          <p:spPr>
            <a:xfrm>
              <a:off x="3030373" y="2704512"/>
              <a:ext cx="2514691" cy="483008"/>
            </a:xfrm>
            <a:prstGeom prst="roundRect">
              <a:avLst/>
            </a:prstGeom>
            <a:solidFill>
              <a:srgbClr val="E6FFF4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100" b="1" dirty="0">
                  <a:solidFill>
                    <a:srgbClr val="2754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Back-End Automatic Service</a:t>
              </a:r>
            </a:p>
          </p:txBody>
        </p:sp>
        <p:pic>
          <p:nvPicPr>
            <p:cNvPr id="18" name="Picture 6" descr="iT 邦幫忙::一起幫忙解決難題，拯救IT 人的一天">
              <a:extLst>
                <a:ext uri="{FF2B5EF4-FFF2-40B4-BE49-F238E27FC236}">
                  <a16:creationId xmlns:a16="http://schemas.microsoft.com/office/drawing/2014/main" id="{E2AAFBA7-E9E0-E4EC-2592-998717D528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578"/>
            <a:stretch/>
          </p:blipFill>
          <p:spPr bwMode="auto">
            <a:xfrm>
              <a:off x="4414945" y="3213867"/>
              <a:ext cx="585000" cy="783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7D288A1-46A3-5738-3526-1310E5A2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4982" y="3307651"/>
              <a:ext cx="585000" cy="585000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D1E8BDA1-3079-82A9-CF07-12F50B590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2539" y="3314076"/>
              <a:ext cx="559606" cy="494345"/>
              <a:chOff x="1961158" y="3165980"/>
              <a:chExt cx="880211" cy="777559"/>
            </a:xfrm>
          </p:grpSpPr>
          <p:sp>
            <p:nvSpPr>
              <p:cNvPr id="36" name="圓角化對角線角落矩形 35">
                <a:extLst>
                  <a:ext uri="{FF2B5EF4-FFF2-40B4-BE49-F238E27FC236}">
                    <a16:creationId xmlns:a16="http://schemas.microsoft.com/office/drawing/2014/main" id="{07C7AC98-018D-DF58-3E7D-BB559F47920B}"/>
                  </a:ext>
                </a:extLst>
              </p:cNvPr>
              <p:cNvSpPr/>
              <p:nvPr/>
            </p:nvSpPr>
            <p:spPr>
              <a:xfrm>
                <a:off x="2076978" y="3165980"/>
                <a:ext cx="764391" cy="685361"/>
              </a:xfrm>
              <a:prstGeom prst="round2Diag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 dirty="0"/>
              </a:p>
            </p:txBody>
          </p:sp>
          <p:sp>
            <p:nvSpPr>
              <p:cNvPr id="37" name="圓角化對角線角落矩形 36">
                <a:extLst>
                  <a:ext uri="{FF2B5EF4-FFF2-40B4-BE49-F238E27FC236}">
                    <a16:creationId xmlns:a16="http://schemas.microsoft.com/office/drawing/2014/main" id="{EE149C19-7196-66A6-68A3-A1F584FFEA1D}"/>
                  </a:ext>
                </a:extLst>
              </p:cNvPr>
              <p:cNvSpPr/>
              <p:nvPr/>
            </p:nvSpPr>
            <p:spPr>
              <a:xfrm>
                <a:off x="2019252" y="3213358"/>
                <a:ext cx="764390" cy="685361"/>
              </a:xfrm>
              <a:prstGeom prst="round2Diag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 dirty="0"/>
              </a:p>
            </p:txBody>
          </p:sp>
          <p:sp>
            <p:nvSpPr>
              <p:cNvPr id="38" name="圓角化對角線角落矩形 37">
                <a:extLst>
                  <a:ext uri="{FF2B5EF4-FFF2-40B4-BE49-F238E27FC236}">
                    <a16:creationId xmlns:a16="http://schemas.microsoft.com/office/drawing/2014/main" id="{FB420099-3B5E-7CB4-380E-0B79817C2169}"/>
                  </a:ext>
                </a:extLst>
              </p:cNvPr>
              <p:cNvSpPr/>
              <p:nvPr/>
            </p:nvSpPr>
            <p:spPr>
              <a:xfrm>
                <a:off x="1961158" y="3258178"/>
                <a:ext cx="764390" cy="685361"/>
              </a:xfrm>
              <a:prstGeom prst="round2Diag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100" dirty="0"/>
              </a:p>
            </p:txBody>
          </p:sp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41AC321F-B8B7-C1F6-F2FA-749FC1CC7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2875" y="3301599"/>
                <a:ext cx="580957" cy="580955"/>
              </a:xfrm>
              <a:prstGeom prst="rect">
                <a:avLst/>
              </a:prstGeom>
              <a:noFill/>
            </p:spPr>
          </p:pic>
        </p:grpSp>
        <p:pic>
          <p:nvPicPr>
            <p:cNvPr id="21" name="Picture 8" descr="CKIP Lab 中文詞知識庫小組| 線上系統展示">
              <a:extLst>
                <a:ext uri="{FF2B5EF4-FFF2-40B4-BE49-F238E27FC236}">
                  <a16:creationId xmlns:a16="http://schemas.microsoft.com/office/drawing/2014/main" id="{041AF43A-2436-3EA1-3787-B387AA362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446" y="4722083"/>
              <a:ext cx="631382" cy="631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B9DCF7A7-DC95-399D-882C-A77ACD6790F7}"/>
                </a:ext>
              </a:extLst>
            </p:cNvPr>
            <p:cNvSpPr/>
            <p:nvPr/>
          </p:nvSpPr>
          <p:spPr>
            <a:xfrm>
              <a:off x="3624477" y="4803672"/>
              <a:ext cx="689187" cy="444480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Words</a:t>
              </a:r>
              <a:endParaRPr kumimoji="1" lang="zh-TW" altLang="en-US" sz="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10" descr="GitHub - RaRe-Technologies/gensim: Topic Modelling for Humans">
              <a:extLst>
                <a:ext uri="{FF2B5EF4-FFF2-40B4-BE49-F238E27FC236}">
                  <a16:creationId xmlns:a16="http://schemas.microsoft.com/office/drawing/2014/main" id="{1824E799-146A-5075-2486-767F697E7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195" y="4795548"/>
              <a:ext cx="1170000" cy="58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445E5F0-AE2B-4A63-2984-B5846EF11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7763" y="3079190"/>
              <a:ext cx="585000" cy="585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EDF72C2-7557-2BB7-4182-3963010E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5568" y="3462992"/>
              <a:ext cx="1174727" cy="1174727"/>
            </a:xfrm>
            <a:prstGeom prst="rect">
              <a:avLst/>
            </a:prstGeom>
          </p:spPr>
        </p:pic>
        <p:sp>
          <p:nvSpPr>
            <p:cNvPr id="26" name="向右箭號 25">
              <a:extLst>
                <a:ext uri="{FF2B5EF4-FFF2-40B4-BE49-F238E27FC236}">
                  <a16:creationId xmlns:a16="http://schemas.microsoft.com/office/drawing/2014/main" id="{BFDC77E9-1E13-0227-2300-74165C4206B5}"/>
                </a:ext>
              </a:extLst>
            </p:cNvPr>
            <p:cNvSpPr/>
            <p:nvPr/>
          </p:nvSpPr>
          <p:spPr>
            <a:xfrm>
              <a:off x="4034881" y="3606376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807A3B3-2B0B-6E44-BCFB-EA613FC71A00}"/>
                </a:ext>
              </a:extLst>
            </p:cNvPr>
            <p:cNvSpPr txBox="1"/>
            <p:nvPr/>
          </p:nvSpPr>
          <p:spPr>
            <a:xfrm>
              <a:off x="5055494" y="3854632"/>
              <a:ext cx="1658443" cy="25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Raw Data</a:t>
              </a:r>
              <a:endParaRPr kumimoji="1" lang="zh-TW" altLang="en-US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向右箭號 27">
              <a:extLst>
                <a:ext uri="{FF2B5EF4-FFF2-40B4-BE49-F238E27FC236}">
                  <a16:creationId xmlns:a16="http://schemas.microsoft.com/office/drawing/2014/main" id="{018F3710-51AA-D82C-7F18-6AC96DE9A549}"/>
                </a:ext>
              </a:extLst>
            </p:cNvPr>
            <p:cNvSpPr/>
            <p:nvPr/>
          </p:nvSpPr>
          <p:spPr>
            <a:xfrm>
              <a:off x="5130583" y="3622140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B8CEA0E-FD43-80BE-B0E1-1E0FF20BCC99}"/>
                </a:ext>
              </a:extLst>
            </p:cNvPr>
            <p:cNvSpPr txBox="1"/>
            <p:nvPr/>
          </p:nvSpPr>
          <p:spPr>
            <a:xfrm>
              <a:off x="5517740" y="5067284"/>
              <a:ext cx="981100" cy="539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 filter to pre-process data</a:t>
              </a:r>
              <a:endParaRPr kumimoji="1" lang="zh-TW" altLang="en-US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A8E2962F-8006-CAE2-CE8B-0DB0E1A2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89864" y="4485080"/>
              <a:ext cx="585000" cy="585000"/>
            </a:xfrm>
            <a:prstGeom prst="rect">
              <a:avLst/>
            </a:prstGeom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2E560F7-34C6-B552-2B0A-7DD5FAAD324F}"/>
                </a:ext>
              </a:extLst>
            </p:cNvPr>
            <p:cNvSpPr txBox="1"/>
            <p:nvPr/>
          </p:nvSpPr>
          <p:spPr>
            <a:xfrm>
              <a:off x="3399731" y="5449614"/>
              <a:ext cx="2164464" cy="399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Filter: </a:t>
              </a:r>
            </a:p>
            <a:p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Word Dictionary &amp; CKIP Tagger</a:t>
              </a:r>
              <a:endParaRPr kumimoji="1" lang="zh-TW" altLang="en-US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向右箭號 31">
              <a:extLst>
                <a:ext uri="{FF2B5EF4-FFF2-40B4-BE49-F238E27FC236}">
                  <a16:creationId xmlns:a16="http://schemas.microsoft.com/office/drawing/2014/main" id="{051A441B-CB4A-536D-3DEA-E75C77D8E816}"/>
                </a:ext>
              </a:extLst>
            </p:cNvPr>
            <p:cNvSpPr/>
            <p:nvPr/>
          </p:nvSpPr>
          <p:spPr>
            <a:xfrm rot="1778445">
              <a:off x="6259526" y="4769667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60A8B86-20FF-0789-739C-92D6463C9317}"/>
                </a:ext>
              </a:extLst>
            </p:cNvPr>
            <p:cNvSpPr txBox="1"/>
            <p:nvPr/>
          </p:nvSpPr>
          <p:spPr>
            <a:xfrm>
              <a:off x="6659098" y="3697398"/>
              <a:ext cx="1372772" cy="6792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Use trained model to calculate most relate words to specific feature.</a:t>
              </a:r>
              <a:endParaRPr lang="zh-TW" alt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4" name="向右箭號 33">
              <a:extLst>
                <a:ext uri="{FF2B5EF4-FFF2-40B4-BE49-F238E27FC236}">
                  <a16:creationId xmlns:a16="http://schemas.microsoft.com/office/drawing/2014/main" id="{2DECC3AE-8845-C67D-E5D0-C225D993EA94}"/>
                </a:ext>
              </a:extLst>
            </p:cNvPr>
            <p:cNvSpPr/>
            <p:nvPr/>
          </p:nvSpPr>
          <p:spPr>
            <a:xfrm rot="16200000">
              <a:off x="7180293" y="4562094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C8F50331-F639-15C8-3750-0D1DCF2F7814}"/>
                </a:ext>
              </a:extLst>
            </p:cNvPr>
            <p:cNvSpPr txBox="1"/>
            <p:nvPr/>
          </p:nvSpPr>
          <p:spPr>
            <a:xfrm>
              <a:off x="8298953" y="4747940"/>
              <a:ext cx="1372772" cy="2597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Get Product Features</a:t>
              </a:r>
              <a:endParaRPr lang="zh-TW" altLang="en-US" sz="10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A0A474F6-1468-99E4-C170-69415C02999C}"/>
              </a:ext>
            </a:extLst>
          </p:cNvPr>
          <p:cNvGrpSpPr>
            <a:grpSpLocks noChangeAspect="1"/>
          </p:cNvGrpSpPr>
          <p:nvPr/>
        </p:nvGrpSpPr>
        <p:grpSpPr>
          <a:xfrm>
            <a:off x="6818591" y="408377"/>
            <a:ext cx="1400667" cy="1576070"/>
            <a:chOff x="7026717" y="965144"/>
            <a:chExt cx="1572443" cy="1769358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8AD07B9F-B45A-855F-00D8-683120668068}"/>
                </a:ext>
              </a:extLst>
            </p:cNvPr>
            <p:cNvSpPr/>
            <p:nvPr/>
          </p:nvSpPr>
          <p:spPr>
            <a:xfrm>
              <a:off x="7107279" y="1153119"/>
              <a:ext cx="1491881" cy="1581383"/>
            </a:xfrm>
            <a:prstGeom prst="roundRect">
              <a:avLst>
                <a:gd name="adj" fmla="val 10000"/>
              </a:avLst>
            </a:prstGeom>
            <a:ln w="19050">
              <a:solidFill>
                <a:srgbClr val="27545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7636B091-747D-69C5-C080-021A4CACB59C}"/>
                </a:ext>
              </a:extLst>
            </p:cNvPr>
            <p:cNvSpPr/>
            <p:nvPr/>
          </p:nvSpPr>
          <p:spPr>
            <a:xfrm>
              <a:off x="7026717" y="965144"/>
              <a:ext cx="1153334" cy="503822"/>
            </a:xfrm>
            <a:prstGeom prst="roundRect">
              <a:avLst/>
            </a:prstGeom>
            <a:solidFill>
              <a:srgbClr val="E6FFF4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100" b="1" dirty="0">
                  <a:solidFill>
                    <a:srgbClr val="2754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Base</a:t>
              </a:r>
              <a:endParaRPr kumimoji="1" lang="zh-TW" altLang="en-US" sz="1100" b="1" dirty="0">
                <a:solidFill>
                  <a:srgbClr val="27545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EEA5BBAA-5B09-4434-4385-302F6ECF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65449" y="1479471"/>
              <a:ext cx="917616" cy="917616"/>
            </a:xfrm>
            <a:prstGeom prst="rect">
              <a:avLst/>
            </a:prstGeom>
          </p:spPr>
        </p:pic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398ED0B-C635-095F-300D-E7C53379E0B4}"/>
              </a:ext>
            </a:extLst>
          </p:cNvPr>
          <p:cNvSpPr txBox="1"/>
          <p:nvPr/>
        </p:nvSpPr>
        <p:spPr>
          <a:xfrm>
            <a:off x="3427166" y="3141331"/>
            <a:ext cx="5783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Page</a:t>
            </a:r>
            <a:endParaRPr kumimoji="1" lang="zh-TW" altLang="en-US" sz="7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C699162-5CD2-E4FA-A6F2-CF5D9F75049E}"/>
              </a:ext>
            </a:extLst>
          </p:cNvPr>
          <p:cNvSpPr txBox="1"/>
          <p:nvPr/>
        </p:nvSpPr>
        <p:spPr>
          <a:xfrm>
            <a:off x="4142666" y="3140949"/>
            <a:ext cx="88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Selenium to crawl down data</a:t>
            </a:r>
            <a:endParaRPr kumimoji="1" lang="zh-TW" altLang="en-US" sz="7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5752CE31-AB74-943D-F7F1-AB4ACF477D15}"/>
              </a:ext>
            </a:extLst>
          </p:cNvPr>
          <p:cNvSpPr/>
          <p:nvPr/>
        </p:nvSpPr>
        <p:spPr>
          <a:xfrm rot="5400000">
            <a:off x="5329229" y="3483433"/>
            <a:ext cx="241967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403E17B-88AE-9D64-1525-FF4BC80888FB}"/>
              </a:ext>
            </a:extLst>
          </p:cNvPr>
          <p:cNvSpPr txBox="1"/>
          <p:nvPr/>
        </p:nvSpPr>
        <p:spPr>
          <a:xfrm>
            <a:off x="6054006" y="4290039"/>
            <a:ext cx="1159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GENSIM to train Word2Vec model</a:t>
            </a:r>
            <a:endParaRPr kumimoji="1" lang="zh-TW" altLang="en-US" sz="7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向右箭號 47">
            <a:extLst>
              <a:ext uri="{FF2B5EF4-FFF2-40B4-BE49-F238E27FC236}">
                <a16:creationId xmlns:a16="http://schemas.microsoft.com/office/drawing/2014/main" id="{8C9476EB-0706-1079-A4F1-28CB21578A1E}"/>
              </a:ext>
            </a:extLst>
          </p:cNvPr>
          <p:cNvSpPr>
            <a:spLocks/>
          </p:cNvSpPr>
          <p:nvPr/>
        </p:nvSpPr>
        <p:spPr>
          <a:xfrm rot="15670762">
            <a:off x="7216453" y="2182332"/>
            <a:ext cx="1132002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8891F686-2D72-288B-2EBB-1E6E15A4B84A}"/>
              </a:ext>
            </a:extLst>
          </p:cNvPr>
          <p:cNvSpPr/>
          <p:nvPr/>
        </p:nvSpPr>
        <p:spPr>
          <a:xfrm>
            <a:off x="7156881" y="2131826"/>
            <a:ext cx="1328906" cy="252262"/>
          </a:xfrm>
          <a:prstGeom prst="roundRect">
            <a:avLst/>
          </a:prstGeom>
          <a:solidFill>
            <a:srgbClr val="E6FFF4"/>
          </a:solidFill>
          <a:ln w="19050">
            <a:solidFill>
              <a:srgbClr val="275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r>
              <a:rPr kumimoji="1" lang="en-US" altLang="zh-TW" sz="1000" b="1" dirty="0">
                <a:solidFill>
                  <a:srgbClr val="27545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Inset into DB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E918A9F-D722-9C9F-07F9-EAC80BD9F035}"/>
              </a:ext>
            </a:extLst>
          </p:cNvPr>
          <p:cNvGrpSpPr>
            <a:grpSpLocks noChangeAspect="1"/>
          </p:cNvGrpSpPr>
          <p:nvPr/>
        </p:nvGrpSpPr>
        <p:grpSpPr>
          <a:xfrm>
            <a:off x="1736683" y="380999"/>
            <a:ext cx="2391959" cy="1592636"/>
            <a:chOff x="865079" y="965143"/>
            <a:chExt cx="2657375" cy="1769359"/>
          </a:xfrm>
        </p:grpSpPr>
        <p:sp>
          <p:nvSpPr>
            <p:cNvPr id="51" name="圓角矩形 50">
              <a:extLst>
                <a:ext uri="{FF2B5EF4-FFF2-40B4-BE49-F238E27FC236}">
                  <a16:creationId xmlns:a16="http://schemas.microsoft.com/office/drawing/2014/main" id="{1677C476-916E-80A6-7D50-A633736055B7}"/>
                </a:ext>
              </a:extLst>
            </p:cNvPr>
            <p:cNvSpPr/>
            <p:nvPr/>
          </p:nvSpPr>
          <p:spPr>
            <a:xfrm>
              <a:off x="945640" y="1153119"/>
              <a:ext cx="2576814" cy="1581383"/>
            </a:xfrm>
            <a:prstGeom prst="roundRect">
              <a:avLst>
                <a:gd name="adj" fmla="val 10000"/>
              </a:avLst>
            </a:prstGeom>
            <a:ln w="19050">
              <a:solidFill>
                <a:srgbClr val="27545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>
                <a:ln>
                  <a:solidFill>
                    <a:srgbClr val="27545A"/>
                  </a:solidFill>
                </a:ln>
              </a:endParaRPr>
            </a:p>
          </p:txBody>
        </p:sp>
        <p:sp>
          <p:nvSpPr>
            <p:cNvPr id="52" name="圓角矩形 51">
              <a:extLst>
                <a:ext uri="{FF2B5EF4-FFF2-40B4-BE49-F238E27FC236}">
                  <a16:creationId xmlns:a16="http://schemas.microsoft.com/office/drawing/2014/main" id="{26202F3B-897C-9914-0A0C-4DA419368DAD}"/>
                </a:ext>
              </a:extLst>
            </p:cNvPr>
            <p:cNvSpPr/>
            <p:nvPr/>
          </p:nvSpPr>
          <p:spPr>
            <a:xfrm>
              <a:off x="865079" y="965143"/>
              <a:ext cx="1209512" cy="501100"/>
            </a:xfrm>
            <a:prstGeom prst="roundRect">
              <a:avLst/>
            </a:prstGeom>
            <a:solidFill>
              <a:srgbClr val="E6FFF4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100" b="1" dirty="0">
                  <a:solidFill>
                    <a:srgbClr val="2754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  <a:endParaRPr kumimoji="1" lang="zh-TW" altLang="en-US" sz="1100" b="1" dirty="0">
                <a:solidFill>
                  <a:srgbClr val="27545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3" name="圖形 52">
              <a:extLst>
                <a:ext uri="{FF2B5EF4-FFF2-40B4-BE49-F238E27FC236}">
                  <a16:creationId xmlns:a16="http://schemas.microsoft.com/office/drawing/2014/main" id="{C29CC044-A691-ACFD-023F-A78F47EAD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8826" y="1626091"/>
              <a:ext cx="756897" cy="756897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DAE13181-0498-DDA4-EDE8-C5E11A9C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35990" y="1594380"/>
              <a:ext cx="793350" cy="793350"/>
            </a:xfrm>
            <a:prstGeom prst="rect">
              <a:avLst/>
            </a:prstGeom>
          </p:spPr>
        </p:pic>
        <p:sp>
          <p:nvSpPr>
            <p:cNvPr id="55" name="向右箭號 54">
              <a:extLst>
                <a:ext uri="{FF2B5EF4-FFF2-40B4-BE49-F238E27FC236}">
                  <a16:creationId xmlns:a16="http://schemas.microsoft.com/office/drawing/2014/main" id="{EC13AC49-FA05-D0C3-AE5B-10CC833138C4}"/>
                </a:ext>
              </a:extLst>
            </p:cNvPr>
            <p:cNvSpPr/>
            <p:nvPr/>
          </p:nvSpPr>
          <p:spPr>
            <a:xfrm>
              <a:off x="1886123" y="1873752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56" name="向右箭號 55">
              <a:extLst>
                <a:ext uri="{FF2B5EF4-FFF2-40B4-BE49-F238E27FC236}">
                  <a16:creationId xmlns:a16="http://schemas.microsoft.com/office/drawing/2014/main" id="{CA3DBE86-08CD-BBE3-8324-48E19DDEBA8B}"/>
                </a:ext>
              </a:extLst>
            </p:cNvPr>
            <p:cNvSpPr/>
            <p:nvPr/>
          </p:nvSpPr>
          <p:spPr>
            <a:xfrm rot="10800000">
              <a:off x="1881293" y="2086429"/>
              <a:ext cx="352320" cy="78651"/>
            </a:xfrm>
            <a:prstGeom prst="rightArrow">
              <a:avLst>
                <a:gd name="adj1" fmla="val 42618"/>
                <a:gd name="adj2" fmla="val 18174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57" name="圓角矩形 56">
              <a:extLst>
                <a:ext uri="{FF2B5EF4-FFF2-40B4-BE49-F238E27FC236}">
                  <a16:creationId xmlns:a16="http://schemas.microsoft.com/office/drawing/2014/main" id="{9DEB8B2C-A95D-35F3-597E-CA890ECFE125}"/>
                </a:ext>
              </a:extLst>
            </p:cNvPr>
            <p:cNvSpPr/>
            <p:nvPr/>
          </p:nvSpPr>
          <p:spPr>
            <a:xfrm>
              <a:off x="1301685" y="2377644"/>
              <a:ext cx="1733304" cy="2642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r>
                <a:rPr kumimoji="1" lang="en-US" altLang="zh-TW" sz="9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User interact with </a:t>
              </a:r>
              <a:r>
                <a:rPr kumimoji="1" lang="en-US" altLang="zh-TW" sz="900" b="1" dirty="0" err="1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React.js</a:t>
              </a:r>
              <a:r>
                <a:rPr kumimoji="1" lang="en-US" altLang="zh-TW" sz="9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A57CA98-B298-A279-2B15-C4A9F7F778CF}"/>
              </a:ext>
            </a:extLst>
          </p:cNvPr>
          <p:cNvGrpSpPr>
            <a:grpSpLocks noChangeAspect="1"/>
          </p:cNvGrpSpPr>
          <p:nvPr/>
        </p:nvGrpSpPr>
        <p:grpSpPr>
          <a:xfrm>
            <a:off x="4652301" y="396702"/>
            <a:ext cx="1471238" cy="1549925"/>
            <a:chOff x="4489992" y="966254"/>
            <a:chExt cx="1679530" cy="1769358"/>
          </a:xfrm>
        </p:grpSpPr>
        <p:sp>
          <p:nvSpPr>
            <p:cNvPr id="59" name="圓角矩形 58">
              <a:extLst>
                <a:ext uri="{FF2B5EF4-FFF2-40B4-BE49-F238E27FC236}">
                  <a16:creationId xmlns:a16="http://schemas.microsoft.com/office/drawing/2014/main" id="{7BF51FF5-80E8-1EB5-F9AA-5ACC74BA66D3}"/>
                </a:ext>
              </a:extLst>
            </p:cNvPr>
            <p:cNvSpPr/>
            <p:nvPr/>
          </p:nvSpPr>
          <p:spPr>
            <a:xfrm>
              <a:off x="4570553" y="1154229"/>
              <a:ext cx="1598969" cy="1581383"/>
            </a:xfrm>
            <a:prstGeom prst="roundRect">
              <a:avLst>
                <a:gd name="adj" fmla="val 10000"/>
              </a:avLst>
            </a:prstGeom>
            <a:ln w="19050">
              <a:solidFill>
                <a:srgbClr val="27545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>
                <a:ln>
                  <a:solidFill>
                    <a:srgbClr val="27545A"/>
                  </a:solidFill>
                </a:ln>
              </a:endParaRPr>
            </a:p>
          </p:txBody>
        </p:sp>
        <p:sp>
          <p:nvSpPr>
            <p:cNvPr id="60" name="圓角矩形 59">
              <a:extLst>
                <a:ext uri="{FF2B5EF4-FFF2-40B4-BE49-F238E27FC236}">
                  <a16:creationId xmlns:a16="http://schemas.microsoft.com/office/drawing/2014/main" id="{8E8F8926-2490-C780-3278-F17156A6AD5F}"/>
                </a:ext>
              </a:extLst>
            </p:cNvPr>
            <p:cNvSpPr/>
            <p:nvPr/>
          </p:nvSpPr>
          <p:spPr>
            <a:xfrm>
              <a:off x="4489992" y="966254"/>
              <a:ext cx="1274659" cy="499988"/>
            </a:xfrm>
            <a:prstGeom prst="roundRect">
              <a:avLst/>
            </a:prstGeom>
            <a:solidFill>
              <a:srgbClr val="E6FFF4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100" b="1" dirty="0">
                  <a:solidFill>
                    <a:srgbClr val="2754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API Service</a:t>
              </a:r>
              <a:endParaRPr kumimoji="1" lang="zh-TW" altLang="en-US" sz="1100" b="1" dirty="0">
                <a:solidFill>
                  <a:srgbClr val="27545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" name="Picture 4" descr="Learn Flask Tutorial - Google Play 應用程式">
              <a:extLst>
                <a:ext uri="{FF2B5EF4-FFF2-40B4-BE49-F238E27FC236}">
                  <a16:creationId xmlns:a16="http://schemas.microsoft.com/office/drawing/2014/main" id="{66A6FEFA-C39F-AA1E-D47D-CBCD7427B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903" y="1683920"/>
              <a:ext cx="614270" cy="61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圓角矩形 61">
              <a:extLst>
                <a:ext uri="{FF2B5EF4-FFF2-40B4-BE49-F238E27FC236}">
                  <a16:creationId xmlns:a16="http://schemas.microsoft.com/office/drawing/2014/main" id="{45F98330-0DC4-81B7-E32A-139F1FAC5331}"/>
                </a:ext>
              </a:extLst>
            </p:cNvPr>
            <p:cNvSpPr/>
            <p:nvPr/>
          </p:nvSpPr>
          <p:spPr>
            <a:xfrm>
              <a:off x="4640885" y="2396953"/>
              <a:ext cx="1461462" cy="264262"/>
            </a:xfrm>
            <a:prstGeom prst="round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2950">
                <a:defRPr/>
              </a:pPr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Handle Front-End Request &amp; Create Response by Flask</a:t>
              </a:r>
            </a:p>
          </p:txBody>
        </p:sp>
      </p:grpSp>
      <p:sp>
        <p:nvSpPr>
          <p:cNvPr id="63" name="向右箭號 62">
            <a:extLst>
              <a:ext uri="{FF2B5EF4-FFF2-40B4-BE49-F238E27FC236}">
                <a16:creationId xmlns:a16="http://schemas.microsoft.com/office/drawing/2014/main" id="{D68193B5-17C8-BEFD-0659-48165B57D3E8}"/>
              </a:ext>
            </a:extLst>
          </p:cNvPr>
          <p:cNvSpPr/>
          <p:nvPr/>
        </p:nvSpPr>
        <p:spPr>
          <a:xfrm rot="10800000">
            <a:off x="3812689" y="1328396"/>
            <a:ext cx="1178990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192" name="向右箭號 191">
            <a:extLst>
              <a:ext uri="{FF2B5EF4-FFF2-40B4-BE49-F238E27FC236}">
                <a16:creationId xmlns:a16="http://schemas.microsoft.com/office/drawing/2014/main" id="{13660DE5-3E05-A77E-12CD-53E3249AF407}"/>
              </a:ext>
            </a:extLst>
          </p:cNvPr>
          <p:cNvSpPr/>
          <p:nvPr/>
        </p:nvSpPr>
        <p:spPr>
          <a:xfrm>
            <a:off x="5897530" y="1269924"/>
            <a:ext cx="1150307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193" name="向右箭號 192">
            <a:extLst>
              <a:ext uri="{FF2B5EF4-FFF2-40B4-BE49-F238E27FC236}">
                <a16:creationId xmlns:a16="http://schemas.microsoft.com/office/drawing/2014/main" id="{68461020-E021-C0B4-5516-40768DFC02BE}"/>
              </a:ext>
            </a:extLst>
          </p:cNvPr>
          <p:cNvSpPr/>
          <p:nvPr/>
        </p:nvSpPr>
        <p:spPr>
          <a:xfrm rot="10800000">
            <a:off x="5868845" y="1413458"/>
            <a:ext cx="1178990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194" name="圓角矩形 193">
            <a:extLst>
              <a:ext uri="{FF2B5EF4-FFF2-40B4-BE49-F238E27FC236}">
                <a16:creationId xmlns:a16="http://schemas.microsoft.com/office/drawing/2014/main" id="{C5D0D9CC-5361-BB79-F008-68EC71004BDE}"/>
              </a:ext>
            </a:extLst>
          </p:cNvPr>
          <p:cNvSpPr/>
          <p:nvPr/>
        </p:nvSpPr>
        <p:spPr>
          <a:xfrm>
            <a:off x="5590819" y="951840"/>
            <a:ext cx="1763728" cy="237087"/>
          </a:xfrm>
          <a:prstGeom prst="roundRect">
            <a:avLst/>
          </a:prstGeom>
          <a:solidFill>
            <a:srgbClr val="E6FFF4"/>
          </a:solidFill>
          <a:ln w="19050">
            <a:solidFill>
              <a:srgbClr val="275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r>
              <a:rPr kumimoji="1" lang="en-US" altLang="zh-TW" sz="900" b="1" dirty="0">
                <a:solidFill>
                  <a:srgbClr val="27545A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Operate API Service Requests</a:t>
            </a:r>
          </a:p>
        </p:txBody>
      </p:sp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55B6BEC1-A36F-62BF-3B41-A0A49E48E66F}"/>
              </a:ext>
            </a:extLst>
          </p:cNvPr>
          <p:cNvGrpSpPr/>
          <p:nvPr/>
        </p:nvGrpSpPr>
        <p:grpSpPr>
          <a:xfrm>
            <a:off x="1682589" y="3389457"/>
            <a:ext cx="1637476" cy="1263155"/>
            <a:chOff x="248320" y="4112940"/>
            <a:chExt cx="2384274" cy="1839238"/>
          </a:xfrm>
        </p:grpSpPr>
        <p:sp>
          <p:nvSpPr>
            <p:cNvPr id="196" name="圓角矩形 195">
              <a:extLst>
                <a:ext uri="{FF2B5EF4-FFF2-40B4-BE49-F238E27FC236}">
                  <a16:creationId xmlns:a16="http://schemas.microsoft.com/office/drawing/2014/main" id="{1672B9A2-0BD2-D4DB-8439-57AD0882DB7A}"/>
                </a:ext>
              </a:extLst>
            </p:cNvPr>
            <p:cNvSpPr/>
            <p:nvPr/>
          </p:nvSpPr>
          <p:spPr>
            <a:xfrm>
              <a:off x="327084" y="4486362"/>
              <a:ext cx="2283535" cy="1462849"/>
            </a:xfrm>
            <a:prstGeom prst="roundRect">
              <a:avLst>
                <a:gd name="adj" fmla="val 10000"/>
              </a:avLst>
            </a:prstGeom>
            <a:ln w="19050">
              <a:solidFill>
                <a:srgbClr val="27545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100" dirty="0"/>
            </a:p>
          </p:txBody>
        </p:sp>
        <p:sp>
          <p:nvSpPr>
            <p:cNvPr id="197" name="圓角矩形 196">
              <a:extLst>
                <a:ext uri="{FF2B5EF4-FFF2-40B4-BE49-F238E27FC236}">
                  <a16:creationId xmlns:a16="http://schemas.microsoft.com/office/drawing/2014/main" id="{06B601FB-7E83-6C84-5812-8308E5695F98}"/>
                </a:ext>
              </a:extLst>
            </p:cNvPr>
            <p:cNvSpPr/>
            <p:nvPr/>
          </p:nvSpPr>
          <p:spPr>
            <a:xfrm>
              <a:off x="248320" y="4112940"/>
              <a:ext cx="1274659" cy="499988"/>
            </a:xfrm>
            <a:prstGeom prst="roundRect">
              <a:avLst/>
            </a:prstGeom>
            <a:solidFill>
              <a:srgbClr val="E6FFF4"/>
            </a:solidFill>
            <a:ln w="19050">
              <a:solidFill>
                <a:srgbClr val="27545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100" b="1" dirty="0">
                  <a:solidFill>
                    <a:srgbClr val="27545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Trigger</a:t>
              </a:r>
              <a:endParaRPr kumimoji="1" lang="zh-TW" altLang="en-US" sz="1100" b="1" dirty="0">
                <a:solidFill>
                  <a:srgbClr val="27545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8" name="Picture 2" descr="Apache Airflow">
              <a:extLst>
                <a:ext uri="{FF2B5EF4-FFF2-40B4-BE49-F238E27FC236}">
                  <a16:creationId xmlns:a16="http://schemas.microsoft.com/office/drawing/2014/main" id="{180E3571-A04C-D01A-4960-FD1456D8C8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7" t="10755" r="9790" b="9710"/>
            <a:stretch/>
          </p:blipFill>
          <p:spPr bwMode="auto">
            <a:xfrm>
              <a:off x="528835" y="4728600"/>
              <a:ext cx="1785164" cy="709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" name="文字方塊 198">
              <a:extLst>
                <a:ext uri="{FF2B5EF4-FFF2-40B4-BE49-F238E27FC236}">
                  <a16:creationId xmlns:a16="http://schemas.microsoft.com/office/drawing/2014/main" id="{831216BB-1589-B8B0-BA7D-BF538393BD10}"/>
                </a:ext>
              </a:extLst>
            </p:cNvPr>
            <p:cNvSpPr txBox="1"/>
            <p:nvPr/>
          </p:nvSpPr>
          <p:spPr>
            <a:xfrm>
              <a:off x="327084" y="5504034"/>
              <a:ext cx="2305510" cy="44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7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 time to automatic trigger back-end service: in order to refresh data</a:t>
              </a:r>
              <a:endParaRPr kumimoji="1" lang="zh-TW" altLang="en-US" sz="7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0" name="向右箭號 199">
            <a:extLst>
              <a:ext uri="{FF2B5EF4-FFF2-40B4-BE49-F238E27FC236}">
                <a16:creationId xmlns:a16="http://schemas.microsoft.com/office/drawing/2014/main" id="{DA58735F-5976-6DF7-7ECF-FD7FFC9B8FBE}"/>
              </a:ext>
            </a:extLst>
          </p:cNvPr>
          <p:cNvSpPr>
            <a:spLocks/>
          </p:cNvSpPr>
          <p:nvPr/>
        </p:nvSpPr>
        <p:spPr>
          <a:xfrm rot="19107663">
            <a:off x="2526449" y="3243249"/>
            <a:ext cx="810479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201" name="向右箭號 200">
            <a:extLst>
              <a:ext uri="{FF2B5EF4-FFF2-40B4-BE49-F238E27FC236}">
                <a16:creationId xmlns:a16="http://schemas.microsoft.com/office/drawing/2014/main" id="{31F019A0-B719-91E1-E799-7CB05A30C611}"/>
              </a:ext>
            </a:extLst>
          </p:cNvPr>
          <p:cNvSpPr/>
          <p:nvPr/>
        </p:nvSpPr>
        <p:spPr>
          <a:xfrm>
            <a:off x="3841373" y="1184862"/>
            <a:ext cx="1150307" cy="54016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202" name="向右箭號 201">
            <a:extLst>
              <a:ext uri="{FF2B5EF4-FFF2-40B4-BE49-F238E27FC236}">
                <a16:creationId xmlns:a16="http://schemas.microsoft.com/office/drawing/2014/main" id="{EA20C9C9-0BA6-5644-4CF5-EEE616C93A28}"/>
              </a:ext>
            </a:extLst>
          </p:cNvPr>
          <p:cNvSpPr/>
          <p:nvPr/>
        </p:nvSpPr>
        <p:spPr>
          <a:xfrm rot="2217275">
            <a:off x="7021183" y="2971989"/>
            <a:ext cx="271396" cy="60586"/>
          </a:xfrm>
          <a:prstGeom prst="rightArrow">
            <a:avLst>
              <a:gd name="adj1" fmla="val 42618"/>
              <a:gd name="adj2" fmla="val 18174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3" name="圓角化同側角落矩形 2">
            <a:extLst>
              <a:ext uri="{FF2B5EF4-FFF2-40B4-BE49-F238E27FC236}">
                <a16:creationId xmlns:a16="http://schemas.microsoft.com/office/drawing/2014/main" id="{CDACA21C-39CF-47C2-4860-ECC8BB42ABE0}"/>
              </a:ext>
            </a:extLst>
          </p:cNvPr>
          <p:cNvSpPr/>
          <p:nvPr/>
        </p:nvSpPr>
        <p:spPr>
          <a:xfrm rot="5400000">
            <a:off x="-2117203" y="2117203"/>
            <a:ext cx="5143500" cy="90909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F55E97-C7FA-9516-9E38-347BCDF5DC2E}"/>
              </a:ext>
            </a:extLst>
          </p:cNvPr>
          <p:cNvSpPr txBox="1"/>
          <p:nvPr/>
        </p:nvSpPr>
        <p:spPr>
          <a:xfrm>
            <a:off x="57979" y="1461087"/>
            <a:ext cx="738664" cy="23924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E6FFF4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系統架構圖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9C4BF6F-1C7D-33FC-6383-B9214CE66F65}"/>
              </a:ext>
            </a:extLst>
          </p:cNvPr>
          <p:cNvSpPr>
            <a:spLocks/>
          </p:cNvSpPr>
          <p:nvPr/>
        </p:nvSpPr>
        <p:spPr>
          <a:xfrm>
            <a:off x="4023606" y="2935596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93A6E518-0240-F6F8-B1EA-CFF7D99D9F82}"/>
              </a:ext>
            </a:extLst>
          </p:cNvPr>
          <p:cNvSpPr>
            <a:spLocks/>
          </p:cNvSpPr>
          <p:nvPr/>
        </p:nvSpPr>
        <p:spPr>
          <a:xfrm>
            <a:off x="4836830" y="2935595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A4E2C57A-17F1-0D82-3165-7A435E3D3E4A}"/>
              </a:ext>
            </a:extLst>
          </p:cNvPr>
          <p:cNvSpPr>
            <a:spLocks/>
          </p:cNvSpPr>
          <p:nvPr/>
        </p:nvSpPr>
        <p:spPr>
          <a:xfrm rot="5400000">
            <a:off x="5314234" y="3466114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F607070-9E15-2F96-85C8-C41BAAA92A29}"/>
              </a:ext>
            </a:extLst>
          </p:cNvPr>
          <p:cNvSpPr>
            <a:spLocks/>
          </p:cNvSpPr>
          <p:nvPr/>
        </p:nvSpPr>
        <p:spPr>
          <a:xfrm rot="2358401">
            <a:off x="5735156" y="3933190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AB3D9C82-A478-0F57-8B70-D14CC0E71226}"/>
              </a:ext>
            </a:extLst>
          </p:cNvPr>
          <p:cNvSpPr>
            <a:spLocks/>
          </p:cNvSpPr>
          <p:nvPr/>
        </p:nvSpPr>
        <p:spPr>
          <a:xfrm rot="16200000">
            <a:off x="6468051" y="3655106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4261B9E9-EC5F-8FD9-FBDC-CCEB584335E3}"/>
              </a:ext>
            </a:extLst>
          </p:cNvPr>
          <p:cNvSpPr>
            <a:spLocks/>
          </p:cNvSpPr>
          <p:nvPr/>
        </p:nvSpPr>
        <p:spPr>
          <a:xfrm rot="2358401">
            <a:off x="7053417" y="3019465"/>
            <a:ext cx="285753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2" name="向右箭號 1">
            <a:extLst>
              <a:ext uri="{FF2B5EF4-FFF2-40B4-BE49-F238E27FC236}">
                <a16:creationId xmlns:a16="http://schemas.microsoft.com/office/drawing/2014/main" id="{26BAFDDD-9133-B506-9974-0FF3D6A50F63}"/>
              </a:ext>
            </a:extLst>
          </p:cNvPr>
          <p:cNvSpPr/>
          <p:nvPr/>
        </p:nvSpPr>
        <p:spPr>
          <a:xfrm rot="10800000">
            <a:off x="2544696" y="1368820"/>
            <a:ext cx="427684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  <p:sp>
        <p:nvSpPr>
          <p:cNvPr id="203" name="向右箭號 202">
            <a:extLst>
              <a:ext uri="{FF2B5EF4-FFF2-40B4-BE49-F238E27FC236}">
                <a16:creationId xmlns:a16="http://schemas.microsoft.com/office/drawing/2014/main" id="{95AFC6CF-A36A-C112-0410-37B5A3645583}"/>
              </a:ext>
            </a:extLst>
          </p:cNvPr>
          <p:cNvSpPr/>
          <p:nvPr/>
        </p:nvSpPr>
        <p:spPr>
          <a:xfrm>
            <a:off x="2573380" y="1225286"/>
            <a:ext cx="417279" cy="45719"/>
          </a:xfrm>
          <a:prstGeom prst="rightArrow">
            <a:avLst>
              <a:gd name="adj1" fmla="val 42618"/>
              <a:gd name="adj2" fmla="val 181749"/>
            </a:avLst>
          </a:prstGeom>
          <a:solidFill>
            <a:srgbClr val="1B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2553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CB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4">
                  <a:lumMod val="65000"/>
                </a:schemeClr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64770" y="376108"/>
            <a:ext cx="7651531" cy="4477410"/>
          </a:xfrm>
          <a:prstGeom prst="roundRect">
            <a:avLst/>
          </a:prstGeom>
          <a:solidFill>
            <a:srgbClr val="E6FF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20497" y="976997"/>
            <a:ext cx="4619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b="1" dirty="0">
                <a:solidFill>
                  <a:srgbClr val="3A7B83"/>
                </a:solidFill>
              </a:rPr>
              <a:t>利用科技產品專屬</a:t>
            </a:r>
            <a:r>
              <a:rPr lang="en-US" altLang="zh-TW" sz="2400" b="1" dirty="0">
                <a:solidFill>
                  <a:srgbClr val="3A7B83"/>
                </a:solidFill>
              </a:rPr>
              <a:t>AI</a:t>
            </a:r>
            <a:r>
              <a:rPr lang="zh-TW" altLang="en-US" sz="2400" b="1" dirty="0">
                <a:solidFill>
                  <a:srgbClr val="3A7B83"/>
                </a:solidFill>
              </a:rPr>
              <a:t>對文章判斷</a:t>
            </a:r>
          </a:p>
        </p:txBody>
      </p:sp>
      <p:sp>
        <p:nvSpPr>
          <p:cNvPr id="3" name="向右箭號 2"/>
          <p:cNvSpPr/>
          <p:nvPr/>
        </p:nvSpPr>
        <p:spPr>
          <a:xfrm>
            <a:off x="1437783" y="2233532"/>
            <a:ext cx="562305" cy="519966"/>
          </a:xfrm>
          <a:prstGeom prst="rightArrow">
            <a:avLst/>
          </a:prstGeom>
          <a:solidFill>
            <a:srgbClr val="93C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714173" y="1670882"/>
            <a:ext cx="6092766" cy="113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3200" b="1" dirty="0">
                <a:solidFill>
                  <a:srgbClr val="3A7B83"/>
                </a:solidFill>
              </a:rPr>
              <a:t>對文章判斷，</a:t>
            </a:r>
            <a:r>
              <a:rPr lang="zh-TW" altLang="en-US" sz="4000" b="1" dirty="0">
                <a:ln w="6350"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A7B83"/>
                </a:solidFill>
              </a:rPr>
              <a:t>擷取關鍵詞</a:t>
            </a:r>
            <a:endParaRPr lang="zh-TW" altLang="en-US" sz="3200" b="1" dirty="0">
              <a:ln w="6350">
                <a:solidFill>
                  <a:schemeClr val="bg1">
                    <a:lumMod val="50000"/>
                  </a:schemeClr>
                </a:solidFill>
              </a:ln>
              <a:solidFill>
                <a:srgbClr val="3A7B83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193384" y="3159949"/>
            <a:ext cx="5416868" cy="716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b="1" dirty="0">
                <a:solidFill>
                  <a:srgbClr val="3A7B83"/>
                </a:solidFill>
              </a:rPr>
              <a:t>不帶個人偏頗的判斷，提供客觀關鍵字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1433021" y="3356846"/>
            <a:ext cx="562305" cy="519966"/>
          </a:xfrm>
          <a:prstGeom prst="rightArrow">
            <a:avLst/>
          </a:prstGeom>
          <a:solidFill>
            <a:srgbClr val="93C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32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1500" y="1917962"/>
            <a:ext cx="4102101" cy="1256776"/>
          </a:xfrm>
        </p:spPr>
        <p:txBody>
          <a:bodyPr/>
          <a:lstStyle/>
          <a:p>
            <a:r>
              <a:rPr lang="zh-TW" altLang="en-US" sz="7200" dirty="0">
                <a:solidFill>
                  <a:srgbClr val="E6FF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5207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5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16E8C1FF-D62A-F8A4-A99D-26C7FCC62F65}"/>
              </a:ext>
            </a:extLst>
          </p:cNvPr>
          <p:cNvSpPr/>
          <p:nvPr/>
        </p:nvSpPr>
        <p:spPr>
          <a:xfrm>
            <a:off x="458672" y="40032"/>
            <a:ext cx="7255042" cy="4963026"/>
          </a:xfrm>
          <a:prstGeom prst="roundRect">
            <a:avLst>
              <a:gd name="adj" fmla="val 7212"/>
            </a:avLst>
          </a:prstGeom>
          <a:solidFill>
            <a:srgbClr val="1B3B41"/>
          </a:solidFill>
          <a:ln w="38100"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圓角化同側角落矩形 2">
            <a:extLst>
              <a:ext uri="{FF2B5EF4-FFF2-40B4-BE49-F238E27FC236}">
                <a16:creationId xmlns:a16="http://schemas.microsoft.com/office/drawing/2014/main" id="{FB864F6D-836A-C66D-2055-9E1555D6D8AF}"/>
              </a:ext>
            </a:extLst>
          </p:cNvPr>
          <p:cNvSpPr/>
          <p:nvPr/>
        </p:nvSpPr>
        <p:spPr>
          <a:xfrm rot="16200000">
            <a:off x="6201924" y="2117202"/>
            <a:ext cx="5143500" cy="90909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75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6124F4-6772-411E-0BBD-184B9DC7F21A}"/>
              </a:ext>
            </a:extLst>
          </p:cNvPr>
          <p:cNvSpPr txBox="1"/>
          <p:nvPr/>
        </p:nvSpPr>
        <p:spPr>
          <a:xfrm>
            <a:off x="8405336" y="1563050"/>
            <a:ext cx="738664" cy="20173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E6FFF4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爬蟲運行</a:t>
            </a:r>
          </a:p>
        </p:txBody>
      </p:sp>
      <p:pic>
        <p:nvPicPr>
          <p:cNvPr id="10" name="graduation_project">
            <a:hlinkClick r:id="" action="ppaction://media"/>
            <a:extLst>
              <a:ext uri="{FF2B5EF4-FFF2-40B4-BE49-F238E27FC236}">
                <a16:creationId xmlns:a16="http://schemas.microsoft.com/office/drawing/2014/main" id="{21A4CB52-E2E0-DEF2-AF26-90CB255F7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433" y="608195"/>
            <a:ext cx="6981519" cy="392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099" r="5287"/>
          <a:stretch/>
        </p:blipFill>
        <p:spPr>
          <a:xfrm>
            <a:off x="-10200" y="331937"/>
            <a:ext cx="9217700" cy="447884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58915" y="1182754"/>
            <a:ext cx="2339102" cy="646331"/>
          </a:xfrm>
          <a:prstGeom prst="rect">
            <a:avLst/>
          </a:prstGeom>
          <a:solidFill>
            <a:srgbClr val="518889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當使用者進入特地產品頁面</a:t>
            </a:r>
            <a:endParaRPr lang="en-US" altLang="zh-TW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可以看到關於該產品的基本資訊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431762" y="2758231"/>
            <a:ext cx="546652" cy="367748"/>
          </a:xfrm>
          <a:prstGeom prst="rightArrow">
            <a:avLst/>
          </a:prstGeom>
          <a:solidFill>
            <a:srgbClr val="5F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47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52884" y="-47808"/>
            <a:ext cx="9196883" cy="5191308"/>
          </a:xfrm>
          <a:prstGeom prst="rect">
            <a:avLst/>
          </a:prstGeom>
          <a:solidFill>
            <a:srgbClr val="79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產品特色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2537" t="10689" r="5965"/>
          <a:stretch/>
        </p:blipFill>
        <p:spPr>
          <a:xfrm>
            <a:off x="533400" y="576588"/>
            <a:ext cx="5308600" cy="416812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32162" y="2792564"/>
            <a:ext cx="3185488" cy="872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chemeClr val="bg1"/>
                </a:solidFill>
              </a:rPr>
              <a:t>取得該產品經由多篇</a:t>
            </a:r>
            <a:endParaRPr lang="en-US" altLang="zh-TW" sz="18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chemeClr val="bg1"/>
                </a:solidFill>
              </a:rPr>
              <a:t>文章摘要出來的相對應形容詞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6493701" y="1687597"/>
            <a:ext cx="2116899" cy="813801"/>
          </a:xfrm>
          <a:prstGeom prst="roundRect">
            <a:avLst/>
          </a:prstGeom>
          <a:solidFill>
            <a:srgbClr val="429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51787" y="1807153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E6FFF4"/>
                </a:solidFill>
              </a:rPr>
              <a:t>產品特色</a:t>
            </a:r>
          </a:p>
        </p:txBody>
      </p:sp>
    </p:spTree>
    <p:extLst>
      <p:ext uri="{BB962C8B-B14F-4D97-AF65-F5344CB8AC3E}">
        <p14:creationId xmlns:p14="http://schemas.microsoft.com/office/powerpoint/2010/main" val="193761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7808"/>
            <a:ext cx="9196883" cy="5191308"/>
          </a:xfrm>
          <a:prstGeom prst="rect">
            <a:avLst/>
          </a:prstGeom>
          <a:solidFill>
            <a:srgbClr val="79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82992" y="2566408"/>
            <a:ext cx="198422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5000"/>
              <a:buFont typeface="Wingdings" panose="05000000000000000000" pitchFamily="2" charset="2"/>
              <a:buChar char="u"/>
            </a:pPr>
            <a:r>
              <a:rPr lang="en-US" altLang="zh-TW" sz="1800" b="1" dirty="0">
                <a:solidFill>
                  <a:srgbClr val="E6FFF4"/>
                </a:solidFill>
              </a:rPr>
              <a:t>Mobile01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5000"/>
              <a:buFont typeface="Wingdings" panose="05000000000000000000" pitchFamily="2" charset="2"/>
              <a:buChar char="u"/>
            </a:pPr>
            <a:r>
              <a:rPr lang="en-US" altLang="zh-TW" sz="1800" b="1" dirty="0">
                <a:solidFill>
                  <a:srgbClr val="E6FFF4"/>
                </a:solidFill>
              </a:rPr>
              <a:t>PPT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5000"/>
              <a:buFont typeface="Wingdings" panose="05000000000000000000" pitchFamily="2" charset="2"/>
              <a:buChar char="u"/>
            </a:pPr>
            <a:r>
              <a:rPr lang="en-US" altLang="zh-TW" sz="1800" b="1" dirty="0" err="1">
                <a:solidFill>
                  <a:srgbClr val="E6FFF4"/>
                </a:solidFill>
              </a:rPr>
              <a:t>Dcfever</a:t>
            </a:r>
            <a:endParaRPr lang="en-US" altLang="zh-TW" sz="1800" b="1" dirty="0">
              <a:solidFill>
                <a:srgbClr val="E6FFF4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ct val="85000"/>
              <a:buFont typeface="Wingdings" panose="05000000000000000000" pitchFamily="2" charset="2"/>
              <a:buChar char="u"/>
            </a:pPr>
            <a:r>
              <a:rPr lang="en-US" altLang="zh-TW" sz="1800" b="1" dirty="0" err="1">
                <a:solidFill>
                  <a:srgbClr val="E6FFF4"/>
                </a:solidFill>
              </a:rPr>
              <a:t>Engadget</a:t>
            </a:r>
            <a:endParaRPr lang="en-US" altLang="zh-TW" sz="1800" b="1" dirty="0">
              <a:solidFill>
                <a:srgbClr val="E6FFF4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12927" y="786035"/>
            <a:ext cx="2116899" cy="813801"/>
          </a:xfrm>
          <a:prstGeom prst="roundRect">
            <a:avLst/>
          </a:prstGeom>
          <a:solidFill>
            <a:srgbClr val="429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71013" y="905591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E6FFF4"/>
                </a:solidFill>
              </a:rPr>
              <a:t>產品評論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5058" r="5957" b="6075"/>
          <a:stretch/>
        </p:blipFill>
        <p:spPr>
          <a:xfrm>
            <a:off x="3244139" y="845425"/>
            <a:ext cx="5770480" cy="371606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9464" y="1635285"/>
            <a:ext cx="2723824" cy="872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E6FFF4"/>
                </a:solidFill>
              </a:rPr>
              <a:t>使用者可以看到各大論壇</a:t>
            </a:r>
            <a:endParaRPr lang="en-US" altLang="zh-TW" sz="1800" b="1" dirty="0">
              <a:solidFill>
                <a:srgbClr val="E6FFF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b="1" dirty="0">
                <a:solidFill>
                  <a:srgbClr val="E6FFF4"/>
                </a:solidFill>
              </a:rPr>
              <a:t>與此產品相關的文章</a:t>
            </a:r>
          </a:p>
        </p:txBody>
      </p:sp>
    </p:spTree>
    <p:extLst>
      <p:ext uri="{BB962C8B-B14F-4D97-AF65-F5344CB8AC3E}">
        <p14:creationId xmlns:p14="http://schemas.microsoft.com/office/powerpoint/2010/main" val="2077015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47808"/>
            <a:ext cx="9196883" cy="5191308"/>
          </a:xfrm>
          <a:prstGeom prst="rect">
            <a:avLst/>
          </a:prstGeom>
          <a:solidFill>
            <a:srgbClr val="79B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45411" t="40449" r="4418" b="21094"/>
          <a:stretch/>
        </p:blipFill>
        <p:spPr>
          <a:xfrm>
            <a:off x="435284" y="1303697"/>
            <a:ext cx="8326314" cy="35881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47640" y="1911061"/>
            <a:ext cx="1933903" cy="2193732"/>
          </a:xfrm>
          <a:prstGeom prst="rect">
            <a:avLst/>
          </a:prstGeom>
          <a:noFill/>
          <a:ln w="38100">
            <a:solidFill>
              <a:srgbClr val="5F9E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33796" y="202278"/>
            <a:ext cx="4326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rgbClr val="3A7B83"/>
                </a:solidFill>
              </a:rPr>
              <a:t>若是使用者只想了解某來源的相關文章</a:t>
            </a:r>
            <a:endParaRPr lang="en-US" altLang="zh-TW" sz="1800" b="1" dirty="0">
              <a:solidFill>
                <a:srgbClr val="3A7B83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rgbClr val="3A7B83"/>
                </a:solidFill>
              </a:rPr>
              <a:t>可以點擊 </a:t>
            </a:r>
            <a:r>
              <a:rPr lang="en-US" altLang="zh-TW" sz="1800" b="1" dirty="0">
                <a:solidFill>
                  <a:srgbClr val="E6FFF4"/>
                </a:solidFill>
              </a:rPr>
              <a:t>“</a:t>
            </a:r>
            <a:r>
              <a:rPr lang="zh-TW" altLang="en-US" sz="1800" b="1" dirty="0">
                <a:solidFill>
                  <a:srgbClr val="E6FFF4"/>
                </a:solidFill>
              </a:rPr>
              <a:t> </a:t>
            </a:r>
            <a:r>
              <a:rPr lang="en-US" altLang="zh-TW" sz="1800" b="1" dirty="0">
                <a:solidFill>
                  <a:srgbClr val="E6FFF4"/>
                </a:solidFill>
              </a:rPr>
              <a:t>select</a:t>
            </a:r>
            <a:r>
              <a:rPr lang="zh-TW" altLang="en-US" sz="1800" b="1" dirty="0">
                <a:solidFill>
                  <a:srgbClr val="E6FFF4"/>
                </a:solidFill>
              </a:rPr>
              <a:t> </a:t>
            </a:r>
            <a:r>
              <a:rPr lang="en-US" altLang="zh-TW" sz="1800" b="1" dirty="0">
                <a:solidFill>
                  <a:srgbClr val="E6FFF4"/>
                </a:solidFill>
              </a:rPr>
              <a:t>”</a:t>
            </a:r>
            <a:r>
              <a:rPr lang="zh-TW" altLang="en-US" sz="1800" b="1" dirty="0">
                <a:solidFill>
                  <a:srgbClr val="E6FFF4"/>
                </a:solidFill>
              </a:rPr>
              <a:t> </a:t>
            </a:r>
            <a:r>
              <a:rPr lang="zh-TW" altLang="en-US" sz="1800" b="1" dirty="0">
                <a:solidFill>
                  <a:srgbClr val="3A7B83"/>
                </a:solidFill>
              </a:rPr>
              <a:t>來選擇特定來源網站</a:t>
            </a:r>
          </a:p>
        </p:txBody>
      </p:sp>
      <p:cxnSp>
        <p:nvCxnSpPr>
          <p:cNvPr id="13" name="肘形接點 12"/>
          <p:cNvCxnSpPr>
            <a:stCxn id="4" idx="3"/>
          </p:cNvCxnSpPr>
          <p:nvPr/>
        </p:nvCxnSpPr>
        <p:spPr>
          <a:xfrm>
            <a:off x="5360622" y="663943"/>
            <a:ext cx="1292426" cy="1049243"/>
          </a:xfrm>
          <a:prstGeom prst="bentConnector3">
            <a:avLst>
              <a:gd name="adj1" fmla="val 50000"/>
            </a:avLst>
          </a:prstGeom>
          <a:ln w="38100">
            <a:solidFill>
              <a:srgbClr val="3A7B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8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5312238" y="724200"/>
            <a:ext cx="3607317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網購量大幅上升，民眾無法接觸實體產品</a:t>
            </a:r>
            <a:endParaRPr lang="en-US" altLang="zh-TW" sz="24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4195614" y="623348"/>
            <a:ext cx="752772" cy="3695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rgbClr val="3A7B83"/>
                </a:solidFill>
                <a:latin typeface="Anton"/>
              </a:rPr>
              <a:t>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803" y="1943362"/>
            <a:ext cx="4102101" cy="1256776"/>
          </a:xfrm>
        </p:spPr>
        <p:txBody>
          <a:bodyPr/>
          <a:lstStyle/>
          <a:p>
            <a:pPr algn="l"/>
            <a:r>
              <a:rPr lang="zh-TW" altLang="en-US" sz="7200" dirty="0">
                <a:solidFill>
                  <a:srgbClr val="E6FF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F70D34-3A2D-EE2C-1357-4E83FEB7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679" y="312039"/>
            <a:ext cx="4519422" cy="45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9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不規則四邊形 28">
            <a:extLst>
              <a:ext uri="{FF2B5EF4-FFF2-40B4-BE49-F238E27FC236}">
                <a16:creationId xmlns:a16="http://schemas.microsoft.com/office/drawing/2014/main" id="{5694C1F9-4694-F28A-6942-E2E34092E0F9}"/>
              </a:ext>
            </a:extLst>
          </p:cNvPr>
          <p:cNvSpPr/>
          <p:nvPr/>
        </p:nvSpPr>
        <p:spPr>
          <a:xfrm>
            <a:off x="4197098" y="-45720"/>
            <a:ext cx="5797294" cy="5207508"/>
          </a:xfrm>
          <a:prstGeom prst="trapezoid">
            <a:avLst>
              <a:gd name="adj" fmla="val 12376"/>
            </a:avLst>
          </a:prstGeom>
          <a:solidFill>
            <a:srgbClr val="3A7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化同側角落矩形 4">
            <a:extLst>
              <a:ext uri="{FF2B5EF4-FFF2-40B4-BE49-F238E27FC236}">
                <a16:creationId xmlns:a16="http://schemas.microsoft.com/office/drawing/2014/main" id="{47150894-A58F-B0EF-3D02-FB43E5078216}"/>
              </a:ext>
            </a:extLst>
          </p:cNvPr>
          <p:cNvSpPr/>
          <p:nvPr/>
        </p:nvSpPr>
        <p:spPr>
          <a:xfrm>
            <a:off x="1485900" y="553212"/>
            <a:ext cx="1609344" cy="1001268"/>
          </a:xfrm>
          <a:prstGeom prst="round2SameRect">
            <a:avLst/>
          </a:prstGeom>
          <a:solidFill>
            <a:srgbClr val="27545A"/>
          </a:solidFill>
          <a:ln>
            <a:solidFill>
              <a:srgbClr val="275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24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短期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8CD7836-BBCA-A1C0-7D8E-C2935A2D3818}"/>
              </a:ext>
            </a:extLst>
          </p:cNvPr>
          <p:cNvSpPr/>
          <p:nvPr/>
        </p:nvSpPr>
        <p:spPr>
          <a:xfrm>
            <a:off x="886968" y="1024128"/>
            <a:ext cx="2807208" cy="3758184"/>
          </a:xfrm>
          <a:prstGeom prst="roundRect">
            <a:avLst/>
          </a:prstGeom>
          <a:solidFill>
            <a:srgbClr val="E6FFF4"/>
          </a:solidFill>
          <a:ln>
            <a:solidFill>
              <a:srgbClr val="275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化同側角落矩形 5">
            <a:extLst>
              <a:ext uri="{FF2B5EF4-FFF2-40B4-BE49-F238E27FC236}">
                <a16:creationId xmlns:a16="http://schemas.microsoft.com/office/drawing/2014/main" id="{992497CD-3CF1-C0F8-3E01-202B38AAC7C3}"/>
              </a:ext>
            </a:extLst>
          </p:cNvPr>
          <p:cNvSpPr/>
          <p:nvPr/>
        </p:nvSpPr>
        <p:spPr>
          <a:xfrm>
            <a:off x="6048758" y="553212"/>
            <a:ext cx="1609344" cy="1001268"/>
          </a:xfrm>
          <a:prstGeom prst="round2SameRect">
            <a:avLst/>
          </a:prstGeom>
          <a:solidFill>
            <a:srgbClr val="E6FFF4"/>
          </a:solidFill>
          <a:ln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2400" b="1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長期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AE53E7C-BBC9-E12B-EEE3-F9237345861F}"/>
              </a:ext>
            </a:extLst>
          </p:cNvPr>
          <p:cNvSpPr/>
          <p:nvPr/>
        </p:nvSpPr>
        <p:spPr>
          <a:xfrm>
            <a:off x="5449826" y="1024128"/>
            <a:ext cx="2807208" cy="3758184"/>
          </a:xfrm>
          <a:prstGeom prst="roundRect">
            <a:avLst/>
          </a:prstGeom>
          <a:solidFill>
            <a:srgbClr val="27545A"/>
          </a:solidFill>
          <a:ln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＞形箭號 7">
            <a:extLst>
              <a:ext uri="{FF2B5EF4-FFF2-40B4-BE49-F238E27FC236}">
                <a16:creationId xmlns:a16="http://schemas.microsoft.com/office/drawing/2014/main" id="{B8083521-967B-46B5-DD0F-2E9EBBA4B023}"/>
              </a:ext>
            </a:extLst>
          </p:cNvPr>
          <p:cNvSpPr/>
          <p:nvPr/>
        </p:nvSpPr>
        <p:spPr>
          <a:xfrm>
            <a:off x="1129284" y="1985244"/>
            <a:ext cx="365760" cy="402336"/>
          </a:xfrm>
          <a:prstGeom prst="chevron">
            <a:avLst/>
          </a:prstGeom>
          <a:solidFill>
            <a:srgbClr val="3A7B83"/>
          </a:solidFill>
          <a:ln>
            <a:solidFill>
              <a:srgbClr val="B3D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D09BC-BC13-C949-8CAC-CED12ECF20A9}"/>
              </a:ext>
            </a:extLst>
          </p:cNvPr>
          <p:cNvSpPr txBox="1"/>
          <p:nvPr/>
        </p:nvSpPr>
        <p:spPr>
          <a:xfrm>
            <a:off x="1522477" y="1916664"/>
            <a:ext cx="2039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建立完整</a:t>
            </a:r>
            <a:r>
              <a:rPr kumimoji="1" lang="en-US" altLang="zh-TW" sz="1600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3C</a:t>
            </a:r>
            <a:r>
              <a:rPr kumimoji="1" lang="zh-TW" altLang="en-US" sz="1600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產品資料庫</a:t>
            </a:r>
          </a:p>
        </p:txBody>
      </p:sp>
      <p:sp>
        <p:nvSpPr>
          <p:cNvPr id="13" name="＞形箭號 12">
            <a:extLst>
              <a:ext uri="{FF2B5EF4-FFF2-40B4-BE49-F238E27FC236}">
                <a16:creationId xmlns:a16="http://schemas.microsoft.com/office/drawing/2014/main" id="{314BBDE7-338A-7993-8083-81A02F8C6CB0}"/>
              </a:ext>
            </a:extLst>
          </p:cNvPr>
          <p:cNvSpPr/>
          <p:nvPr/>
        </p:nvSpPr>
        <p:spPr>
          <a:xfrm>
            <a:off x="1156717" y="2771187"/>
            <a:ext cx="365760" cy="402336"/>
          </a:xfrm>
          <a:prstGeom prst="chevron">
            <a:avLst/>
          </a:prstGeom>
          <a:solidFill>
            <a:srgbClr val="3A7B83"/>
          </a:solidFill>
          <a:ln>
            <a:solidFill>
              <a:srgbClr val="B3D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91484A-35BE-2A6F-E668-D5CBA8673D4A}"/>
              </a:ext>
            </a:extLst>
          </p:cNvPr>
          <p:cNvSpPr txBox="1"/>
          <p:nvPr/>
        </p:nvSpPr>
        <p:spPr>
          <a:xfrm>
            <a:off x="1549910" y="2803078"/>
            <a:ext cx="203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增強模型訓練精度</a:t>
            </a:r>
          </a:p>
        </p:txBody>
      </p:sp>
      <p:sp>
        <p:nvSpPr>
          <p:cNvPr id="17" name="＞形箭號 16">
            <a:extLst>
              <a:ext uri="{FF2B5EF4-FFF2-40B4-BE49-F238E27FC236}">
                <a16:creationId xmlns:a16="http://schemas.microsoft.com/office/drawing/2014/main" id="{0AD50C6A-1A56-211C-A113-C2CB0BADBC70}"/>
              </a:ext>
            </a:extLst>
          </p:cNvPr>
          <p:cNvSpPr/>
          <p:nvPr/>
        </p:nvSpPr>
        <p:spPr>
          <a:xfrm>
            <a:off x="1156717" y="3557130"/>
            <a:ext cx="365760" cy="402336"/>
          </a:xfrm>
          <a:prstGeom prst="chevron">
            <a:avLst/>
          </a:prstGeom>
          <a:solidFill>
            <a:srgbClr val="3A7B83"/>
          </a:solidFill>
          <a:ln>
            <a:solidFill>
              <a:srgbClr val="B3D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CFE936-D01E-6DC1-349A-C7146E0DAE9E}"/>
              </a:ext>
            </a:extLst>
          </p:cNvPr>
          <p:cNvSpPr txBox="1"/>
          <p:nvPr/>
        </p:nvSpPr>
        <p:spPr>
          <a:xfrm>
            <a:off x="1549910" y="3589021"/>
            <a:ext cx="203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爬蟲速度提升</a:t>
            </a:r>
          </a:p>
        </p:txBody>
      </p:sp>
      <p:sp>
        <p:nvSpPr>
          <p:cNvPr id="19" name="＞形箭號 18">
            <a:extLst>
              <a:ext uri="{FF2B5EF4-FFF2-40B4-BE49-F238E27FC236}">
                <a16:creationId xmlns:a16="http://schemas.microsoft.com/office/drawing/2014/main" id="{CCD993DF-415D-B539-4442-16940FBB0AEC}"/>
              </a:ext>
            </a:extLst>
          </p:cNvPr>
          <p:cNvSpPr/>
          <p:nvPr/>
        </p:nvSpPr>
        <p:spPr>
          <a:xfrm>
            <a:off x="5725668" y="1953353"/>
            <a:ext cx="365760" cy="402336"/>
          </a:xfrm>
          <a:prstGeom prst="chevron">
            <a:avLst/>
          </a:prstGeom>
          <a:solidFill>
            <a:srgbClr val="93C5B6"/>
          </a:solidFill>
          <a:ln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991A50C-5B25-7EDC-1A46-1F13ED478E43}"/>
              </a:ext>
            </a:extLst>
          </p:cNvPr>
          <p:cNvSpPr txBox="1"/>
          <p:nvPr/>
        </p:nvSpPr>
        <p:spPr>
          <a:xfrm>
            <a:off x="6118861" y="1977611"/>
            <a:ext cx="203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E6FFF4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完成自動給分系統</a:t>
            </a:r>
            <a:endParaRPr kumimoji="1" lang="en-US" altLang="zh-TW" sz="1600" dirty="0">
              <a:solidFill>
                <a:srgbClr val="E6FFF4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1" name="＞形箭號 20">
            <a:extLst>
              <a:ext uri="{FF2B5EF4-FFF2-40B4-BE49-F238E27FC236}">
                <a16:creationId xmlns:a16="http://schemas.microsoft.com/office/drawing/2014/main" id="{4155C7CB-C9B2-215D-EF6C-E0357DF0D7EB}"/>
              </a:ext>
            </a:extLst>
          </p:cNvPr>
          <p:cNvSpPr/>
          <p:nvPr/>
        </p:nvSpPr>
        <p:spPr>
          <a:xfrm>
            <a:off x="5753101" y="2739296"/>
            <a:ext cx="365760" cy="402336"/>
          </a:xfrm>
          <a:prstGeom prst="chevron">
            <a:avLst/>
          </a:prstGeom>
          <a:solidFill>
            <a:srgbClr val="93C5B6"/>
          </a:solidFill>
          <a:ln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45442EF-E89B-DF89-3B2D-EBF43F98B1FF}"/>
              </a:ext>
            </a:extLst>
          </p:cNvPr>
          <p:cNvSpPr txBox="1"/>
          <p:nvPr/>
        </p:nvSpPr>
        <p:spPr>
          <a:xfrm>
            <a:off x="6146294" y="2771187"/>
            <a:ext cx="203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E6FFF4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相關產品推薦系統</a:t>
            </a:r>
          </a:p>
        </p:txBody>
      </p:sp>
      <p:sp>
        <p:nvSpPr>
          <p:cNvPr id="23" name="＞形箭號 22">
            <a:extLst>
              <a:ext uri="{FF2B5EF4-FFF2-40B4-BE49-F238E27FC236}">
                <a16:creationId xmlns:a16="http://schemas.microsoft.com/office/drawing/2014/main" id="{A3657DB3-70A3-C1C3-1217-EFC6BE3092B5}"/>
              </a:ext>
            </a:extLst>
          </p:cNvPr>
          <p:cNvSpPr/>
          <p:nvPr/>
        </p:nvSpPr>
        <p:spPr>
          <a:xfrm>
            <a:off x="5753101" y="3525239"/>
            <a:ext cx="365760" cy="402336"/>
          </a:xfrm>
          <a:prstGeom prst="chevron">
            <a:avLst/>
          </a:prstGeom>
          <a:solidFill>
            <a:srgbClr val="93C5B6"/>
          </a:solidFill>
          <a:ln>
            <a:solidFill>
              <a:srgbClr val="E6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B6C6C-5F2B-9BA1-BD37-3267381CA6D3}"/>
              </a:ext>
            </a:extLst>
          </p:cNvPr>
          <p:cNvSpPr txBox="1"/>
          <p:nvPr/>
        </p:nvSpPr>
        <p:spPr>
          <a:xfrm>
            <a:off x="6146294" y="3557130"/>
            <a:ext cx="203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E6FFF4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擴充資料來源</a:t>
            </a:r>
          </a:p>
        </p:txBody>
      </p:sp>
    </p:spTree>
    <p:extLst>
      <p:ext uri="{BB962C8B-B14F-4D97-AF65-F5344CB8AC3E}">
        <p14:creationId xmlns:p14="http://schemas.microsoft.com/office/powerpoint/2010/main" val="2366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4114800" y="1816537"/>
            <a:ext cx="914400" cy="914400"/>
          </a:xfrm>
          <a:prstGeom prst="rect">
            <a:avLst/>
          </a:prstGeom>
          <a:solidFill>
            <a:srgbClr val="3A7B83"/>
          </a:solidFill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1"/>
              </a:solidFill>
              <a:latin typeface="Anton"/>
            </a:endParaRPr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2"/>
          </p:nvPr>
        </p:nvSpPr>
        <p:spPr>
          <a:xfrm>
            <a:off x="713119" y="1836236"/>
            <a:ext cx="29739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2873億</a:t>
            </a:r>
            <a:endParaRPr sz="48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3"/>
          </p:nvPr>
        </p:nvSpPr>
        <p:spPr>
          <a:xfrm>
            <a:off x="3503250" y="1446958"/>
            <a:ext cx="21375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PingFang TC" panose="020B0400000000000000" pitchFamily="34" charset="-120"/>
                <a:ea typeface="PingFang TC" panose="020B0400000000000000" pitchFamily="34" charset="-120"/>
              </a:rPr>
              <a:t>網路銷售收入</a:t>
            </a:r>
            <a:endParaRPr sz="14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6"/>
          </p:nvPr>
        </p:nvSpPr>
        <p:spPr>
          <a:xfrm>
            <a:off x="713119" y="3514899"/>
            <a:ext cx="29739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800" b="1" dirty="0">
                <a:solidFill>
                  <a:srgbClr val="93C5B6"/>
                </a:solidFill>
              </a:rPr>
              <a:t>14.1%</a:t>
            </a:r>
            <a:endParaRPr sz="4800" b="1" dirty="0">
              <a:solidFill>
                <a:srgbClr val="93C5B6"/>
              </a:solidFill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8"/>
          </p:nvPr>
        </p:nvSpPr>
        <p:spPr>
          <a:xfrm>
            <a:off x="5456767" y="3514899"/>
            <a:ext cx="2971800" cy="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b="1" dirty="0">
                <a:solidFill>
                  <a:srgbClr val="93C5B6"/>
                </a:solidFill>
              </a:rPr>
              <a:t>24.5%</a:t>
            </a:r>
            <a:endParaRPr sz="4800" b="1" dirty="0">
              <a:solidFill>
                <a:srgbClr val="93C5B6"/>
              </a:solidFill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4397854" y="1987387"/>
            <a:ext cx="348300" cy="5727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4397854" y="3654249"/>
            <a:ext cx="348300" cy="5727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E7F747-B510-3629-AD89-80D486D7A57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456767" y="1836236"/>
            <a:ext cx="2971800" cy="882900"/>
          </a:xfrm>
        </p:spPr>
        <p:txBody>
          <a:bodyPr/>
          <a:lstStyle/>
          <a:p>
            <a:r>
              <a:rPr lang="en-US" altLang="zh-TW" sz="48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4303</a:t>
            </a:r>
            <a:r>
              <a:rPr lang="en" altLang="zh-TW" sz="4800" b="1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億</a:t>
            </a:r>
            <a:endParaRPr lang="zh-TW" altLang="en-US" sz="48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8" name="Google Shape;218;p34">
            <a:extLst>
              <a:ext uri="{FF2B5EF4-FFF2-40B4-BE49-F238E27FC236}">
                <a16:creationId xmlns:a16="http://schemas.microsoft.com/office/drawing/2014/main" id="{6994ED4C-89FD-D981-33CA-B1DEE815766D}"/>
              </a:ext>
            </a:extLst>
          </p:cNvPr>
          <p:cNvSpPr txBox="1">
            <a:spLocks/>
          </p:cNvSpPr>
          <p:nvPr/>
        </p:nvSpPr>
        <p:spPr>
          <a:xfrm>
            <a:off x="1549519" y="394397"/>
            <a:ext cx="2137500" cy="6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3600" dirty="0"/>
              <a:t>2019</a:t>
            </a:r>
          </a:p>
        </p:txBody>
      </p:sp>
      <p:sp>
        <p:nvSpPr>
          <p:cNvPr id="9" name="Google Shape;220;p34">
            <a:extLst>
              <a:ext uri="{FF2B5EF4-FFF2-40B4-BE49-F238E27FC236}">
                <a16:creationId xmlns:a16="http://schemas.microsoft.com/office/drawing/2014/main" id="{EA9A5BD1-DDB7-AB52-D0AB-4840E8AA575B}"/>
              </a:ext>
            </a:extLst>
          </p:cNvPr>
          <p:cNvSpPr txBox="1">
            <a:spLocks/>
          </p:cNvSpPr>
          <p:nvPr/>
        </p:nvSpPr>
        <p:spPr>
          <a:xfrm>
            <a:off x="5456875" y="394397"/>
            <a:ext cx="2137500" cy="6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3600"/>
              <a:t>2021</a:t>
            </a:r>
            <a:endParaRPr lang="en" sz="3600" dirty="0"/>
          </a:p>
        </p:txBody>
      </p:sp>
      <p:sp>
        <p:nvSpPr>
          <p:cNvPr id="10" name="Google Shape;220;p34">
            <a:extLst>
              <a:ext uri="{FF2B5EF4-FFF2-40B4-BE49-F238E27FC236}">
                <a16:creationId xmlns:a16="http://schemas.microsoft.com/office/drawing/2014/main" id="{0E19BF3C-8118-AD57-DA01-6FEA05ED473E}"/>
              </a:ext>
            </a:extLst>
          </p:cNvPr>
          <p:cNvSpPr txBox="1">
            <a:spLocks/>
          </p:cNvSpPr>
          <p:nvPr/>
        </p:nvSpPr>
        <p:spPr>
          <a:xfrm>
            <a:off x="3515612" y="3140000"/>
            <a:ext cx="2137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None/>
              <a:defRPr sz="1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Oswald"/>
              <a:buNone/>
              <a:defRPr sz="16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zh-TW" altLang="en-US" sz="1400" dirty="0">
                <a:solidFill>
                  <a:schemeClr val="tx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年增率</a:t>
            </a:r>
          </a:p>
        </p:txBody>
      </p:sp>
      <p:sp>
        <p:nvSpPr>
          <p:cNvPr id="14" name="Google Shape;216;p34"/>
          <p:cNvSpPr/>
          <p:nvPr/>
        </p:nvSpPr>
        <p:spPr>
          <a:xfrm>
            <a:off x="4127162" y="3483399"/>
            <a:ext cx="914400" cy="914400"/>
          </a:xfrm>
          <a:prstGeom prst="rect">
            <a:avLst/>
          </a:prstGeom>
          <a:solidFill>
            <a:srgbClr val="3A7B83"/>
          </a:solidFill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1"/>
              </a:solidFill>
              <a:latin typeface="Anton"/>
            </a:endParaRPr>
          </a:p>
        </p:txBody>
      </p:sp>
      <p:sp>
        <p:nvSpPr>
          <p:cNvPr id="15" name="Google Shape;226;p34"/>
          <p:cNvSpPr/>
          <p:nvPr/>
        </p:nvSpPr>
        <p:spPr>
          <a:xfrm>
            <a:off x="4397854" y="3654249"/>
            <a:ext cx="348300" cy="5727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38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3A7B8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購物流程</a:t>
            </a:r>
            <a:endParaRPr dirty="0">
              <a:solidFill>
                <a:srgbClr val="3A7B83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E52A73-47F5-062F-A17E-35FF7721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42136">
            <a:off x="7943298" y="2785484"/>
            <a:ext cx="417945" cy="41794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14EF7EA-D042-EA80-040C-DEAB34FE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123" y="2304160"/>
            <a:ext cx="690295" cy="6902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B5B8EAB-F643-73FB-5D50-F41D8B159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191" y="2145110"/>
            <a:ext cx="1209668" cy="12096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D0B2DA-3CB5-2859-32CF-5EC8A029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796" y="2312575"/>
            <a:ext cx="972274" cy="972274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5E78993B-BDBE-D2A2-DA8D-F67DF937CB75}"/>
              </a:ext>
            </a:extLst>
          </p:cNvPr>
          <p:cNvSpPr/>
          <p:nvPr/>
        </p:nvSpPr>
        <p:spPr>
          <a:xfrm>
            <a:off x="2215360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EF82B107-12A6-4BC2-A023-7A38D713A529}"/>
              </a:ext>
            </a:extLst>
          </p:cNvPr>
          <p:cNvSpPr/>
          <p:nvPr/>
        </p:nvSpPr>
        <p:spPr>
          <a:xfrm>
            <a:off x="4307788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A4912C04-4265-6C82-7FA1-26CFE44EB304}"/>
              </a:ext>
            </a:extLst>
          </p:cNvPr>
          <p:cNvSpPr/>
          <p:nvPr/>
        </p:nvSpPr>
        <p:spPr>
          <a:xfrm>
            <a:off x="6444316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E5429EC-39DD-55AF-E157-D0D20BF74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36" y="2141941"/>
            <a:ext cx="1016350" cy="1016350"/>
          </a:xfrm>
          <a:prstGeom prst="rect">
            <a:avLst/>
          </a:prstGeom>
        </p:spPr>
      </p:pic>
      <p:sp>
        <p:nvSpPr>
          <p:cNvPr id="2" name="圓角矩形 1">
            <a:extLst>
              <a:ext uri="{FF2B5EF4-FFF2-40B4-BE49-F238E27FC236}">
                <a16:creationId xmlns:a16="http://schemas.microsoft.com/office/drawing/2014/main" id="{D6A3059D-8F50-44EC-1AEB-28936CB9E25B}"/>
              </a:ext>
            </a:extLst>
          </p:cNvPr>
          <p:cNvSpPr/>
          <p:nvPr/>
        </p:nvSpPr>
        <p:spPr>
          <a:xfrm>
            <a:off x="6724802" y="1770436"/>
            <a:ext cx="1638300" cy="1757742"/>
          </a:xfrm>
          <a:prstGeom prst="roundRect">
            <a:avLst/>
          </a:prstGeom>
          <a:solidFill>
            <a:schemeClr val="tx2">
              <a:alpha val="90588"/>
            </a:schemeClr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rgbClr val="3A7B8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耗時費力</a:t>
            </a:r>
          </a:p>
        </p:txBody>
      </p:sp>
    </p:spTree>
    <p:extLst>
      <p:ext uri="{BB962C8B-B14F-4D97-AF65-F5344CB8AC3E}">
        <p14:creationId xmlns:p14="http://schemas.microsoft.com/office/powerpoint/2010/main" val="16220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body" idx="2"/>
          </p:nvPr>
        </p:nvSpPr>
        <p:spPr>
          <a:xfrm>
            <a:off x="391104" y="724200"/>
            <a:ext cx="3607317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rgbClr val="3A7B8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網路購物尋求購買評論，資訊繁多的狀態下，人腦無法處理大量資訊，買後後悔。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dirty="0">
              <a:solidFill>
                <a:srgbClr val="3A7B83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4195614" y="623348"/>
            <a:ext cx="752772" cy="36951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rgbClr val="3A7B83"/>
                </a:solidFill>
                <a:latin typeface="Anto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191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713225" y="1106125"/>
            <a:ext cx="7360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44.6%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body" idx="1"/>
          </p:nvPr>
        </p:nvSpPr>
        <p:spPr>
          <a:xfrm>
            <a:off x="713225" y="3152225"/>
            <a:ext cx="73608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2020 – 2021</a:t>
            </a:r>
            <a:r>
              <a:rPr lang="zh-TW" altLang="en-US" sz="1800" b="1" dirty="0">
                <a:latin typeface="PingFang TC" panose="020B0400000000000000" pitchFamily="34" charset="-120"/>
                <a:ea typeface="PingFang TC" panose="020B0400000000000000" pitchFamily="34" charset="-120"/>
              </a:rPr>
              <a:t> 人均接受訊息量成長</a:t>
            </a:r>
            <a:endParaRPr sz="1800" b="1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8074150" y="822950"/>
            <a:ext cx="656775" cy="34838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rgbClr val="79BBB1"/>
                </a:solidFill>
                <a:latin typeface="Anto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198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 flipH="1">
            <a:off x="397625" y="561525"/>
            <a:ext cx="1992475" cy="4020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3A7B83"/>
                </a:solidFill>
                <a:latin typeface="Oswald"/>
              </a:rPr>
              <a:t>,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4927680" y="930322"/>
            <a:ext cx="29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27545A"/>
                </a:solidFill>
              </a:rPr>
              <a:t>MISSION</a:t>
            </a:r>
            <a:endParaRPr sz="3200" dirty="0">
              <a:solidFill>
                <a:srgbClr val="27545A"/>
              </a:solidFill>
            </a:endParaRPr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5184926" y="1503021"/>
            <a:ext cx="2753730" cy="1847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zh-TW" altLang="en-US" sz="1800" b="1" dirty="0">
                <a:solidFill>
                  <a:srgbClr val="27545A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       </a:t>
            </a:r>
            <a:r>
              <a:rPr lang="zh-TW" altLang="zh-TW" sz="1800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提供使用者最輕便簡潔的資訊，使人快速掌握</a:t>
            </a:r>
            <a:r>
              <a:rPr lang="zh-TW" altLang="en-US" sz="1800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評論</a:t>
            </a:r>
            <a:r>
              <a:rPr lang="zh-TW" altLang="zh-TW" sz="1800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要點</a:t>
            </a:r>
            <a:r>
              <a:rPr lang="zh-TW" altLang="en-US" sz="1800" b="1" dirty="0">
                <a:solidFill>
                  <a:srgbClr val="27545A"/>
                </a:solidFill>
                <a:effectLst/>
                <a:latin typeface="PingFang TC" panose="020B0400000000000000" pitchFamily="34" charset="-120"/>
                <a:ea typeface="PingFang TC" panose="020B0400000000000000" pitchFamily="34" charset="-120"/>
                <a:cs typeface="Times New Roman" panose="02020603050405020304" pitchFamily="18" charset="0"/>
              </a:rPr>
              <a:t>，提供產品參考關鍵詞，利用最少資訊獲得最大效益。</a:t>
            </a:r>
          </a:p>
        </p:txBody>
      </p:sp>
      <p:sp>
        <p:nvSpPr>
          <p:cNvPr id="178" name="Google Shape;178;p30"/>
          <p:cNvSpPr/>
          <p:nvPr/>
        </p:nvSpPr>
        <p:spPr>
          <a:xfrm flipH="1">
            <a:off x="2579525" y="561525"/>
            <a:ext cx="1992475" cy="4020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79BBB1"/>
                </a:solidFill>
                <a:latin typeface="Oswald"/>
              </a:rPr>
              <a:t>,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3A7B8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購物流程</a:t>
            </a:r>
            <a:endParaRPr dirty="0">
              <a:solidFill>
                <a:srgbClr val="3A7B83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0A027D-7927-45DD-3ABF-42112CB4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91" y="2145110"/>
            <a:ext cx="1209668" cy="12096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E625B9E-D5CC-BA00-A6B0-9B864067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96" y="2312575"/>
            <a:ext cx="972274" cy="972274"/>
          </a:xfrm>
          <a:prstGeom prst="rect">
            <a:avLst/>
          </a:prstGeom>
        </p:spPr>
      </p:pic>
      <p:sp>
        <p:nvSpPr>
          <p:cNvPr id="17" name="向右箭號 16">
            <a:extLst>
              <a:ext uri="{FF2B5EF4-FFF2-40B4-BE49-F238E27FC236}">
                <a16:creationId xmlns:a16="http://schemas.microsoft.com/office/drawing/2014/main" id="{57A6BDB2-D0C6-22E6-58DD-4659652A8F85}"/>
              </a:ext>
            </a:extLst>
          </p:cNvPr>
          <p:cNvSpPr/>
          <p:nvPr/>
        </p:nvSpPr>
        <p:spPr>
          <a:xfrm>
            <a:off x="2215360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8E7243CE-0694-ECF1-73E4-E6F2D37EEA9C}"/>
              </a:ext>
            </a:extLst>
          </p:cNvPr>
          <p:cNvSpPr/>
          <p:nvPr/>
        </p:nvSpPr>
        <p:spPr>
          <a:xfrm>
            <a:off x="4307788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C9716F9E-BDC9-1F0E-BA9D-281F631E2AA9}"/>
              </a:ext>
            </a:extLst>
          </p:cNvPr>
          <p:cNvSpPr/>
          <p:nvPr/>
        </p:nvSpPr>
        <p:spPr>
          <a:xfrm>
            <a:off x="6444316" y="2501517"/>
            <a:ext cx="560972" cy="297197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4106AE-0967-1128-47ED-AD1300DBA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36" y="2141941"/>
            <a:ext cx="1016350" cy="10163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7" y="1760112"/>
            <a:ext cx="2077200" cy="2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58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3A7B8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購物流程</a:t>
            </a:r>
            <a:endParaRPr dirty="0">
              <a:solidFill>
                <a:srgbClr val="3A7B83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FE171B9-EFB1-4277-5514-9A81E8DC23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542136">
            <a:off x="7461151" y="2143217"/>
            <a:ext cx="352001" cy="352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EB45F2-7CE4-A989-A9D3-36AAE740C3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6834" y="1737837"/>
            <a:ext cx="581380" cy="5813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C63BFB-F9F2-65B8-7DB7-7707ED5C4B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9761" y="1603882"/>
            <a:ext cx="1018806" cy="1018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7E0AB6-E273-A960-5250-8F53386F06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8825" y="1744924"/>
            <a:ext cx="818868" cy="818868"/>
          </a:xfrm>
          <a:prstGeom prst="rect">
            <a:avLst/>
          </a:prstGeom>
        </p:spPr>
      </p:pic>
      <p:sp>
        <p:nvSpPr>
          <p:cNvPr id="10" name="向右箭號 9">
            <a:extLst>
              <a:ext uri="{FF2B5EF4-FFF2-40B4-BE49-F238E27FC236}">
                <a16:creationId xmlns:a16="http://schemas.microsoft.com/office/drawing/2014/main" id="{88EC57C4-50DB-410B-6A03-4B4B3B1AC048}"/>
              </a:ext>
            </a:extLst>
          </p:cNvPr>
          <p:cNvSpPr/>
          <p:nvPr/>
        </p:nvSpPr>
        <p:spPr>
          <a:xfrm>
            <a:off x="2636970" y="1904054"/>
            <a:ext cx="472461" cy="2503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B9014CE3-D46D-3AF8-C359-4D397C81A39A}"/>
              </a:ext>
            </a:extLst>
          </p:cNvPr>
          <p:cNvSpPr/>
          <p:nvPr/>
        </p:nvSpPr>
        <p:spPr>
          <a:xfrm>
            <a:off x="4399254" y="1904054"/>
            <a:ext cx="472461" cy="2503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D02C1E83-913C-7473-20A2-596B212C956A}"/>
              </a:ext>
            </a:extLst>
          </p:cNvPr>
          <p:cNvSpPr/>
          <p:nvPr/>
        </p:nvSpPr>
        <p:spPr>
          <a:xfrm>
            <a:off x="6198679" y="1904054"/>
            <a:ext cx="472461" cy="25030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2BDB391-C82E-5CF8-F42E-16BC1C71E99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61830" y="1601213"/>
            <a:ext cx="855990" cy="855989"/>
          </a:xfrm>
          <a:prstGeom prst="rect">
            <a:avLst/>
          </a:prstGeom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FD66135F-7D83-2C5F-DB5F-914BF2E8EEE1}"/>
              </a:ext>
            </a:extLst>
          </p:cNvPr>
          <p:cNvSpPr/>
          <p:nvPr/>
        </p:nvSpPr>
        <p:spPr>
          <a:xfrm>
            <a:off x="6350314" y="1341688"/>
            <a:ext cx="1542352" cy="1465911"/>
          </a:xfrm>
          <a:prstGeom prst="roundRect">
            <a:avLst/>
          </a:prstGeom>
          <a:solidFill>
            <a:srgbClr val="FFFFFF">
              <a:alpha val="43922"/>
            </a:srgbClr>
          </a:solidFill>
          <a:ln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耗時費力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61B46459-23A4-FB05-8DBC-30A3030C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487" y="3367651"/>
            <a:ext cx="1018806" cy="101880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32574A0-8D86-D0F6-04A9-C3C51ADF0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551" y="3508693"/>
            <a:ext cx="818868" cy="818868"/>
          </a:xfrm>
          <a:prstGeom prst="rect">
            <a:avLst/>
          </a:prstGeom>
        </p:spPr>
      </p:pic>
      <p:sp>
        <p:nvSpPr>
          <p:cNvPr id="25" name="向右箭號 24">
            <a:extLst>
              <a:ext uri="{FF2B5EF4-FFF2-40B4-BE49-F238E27FC236}">
                <a16:creationId xmlns:a16="http://schemas.microsoft.com/office/drawing/2014/main" id="{4FD71EF5-1821-CA1F-3950-57B3B2BD7AA6}"/>
              </a:ext>
            </a:extLst>
          </p:cNvPr>
          <p:cNvSpPr/>
          <p:nvPr/>
        </p:nvSpPr>
        <p:spPr>
          <a:xfrm>
            <a:off x="2620696" y="3667823"/>
            <a:ext cx="472462" cy="250305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3026A035-46E4-6C37-1C4E-786A724D59D9}"/>
              </a:ext>
            </a:extLst>
          </p:cNvPr>
          <p:cNvSpPr/>
          <p:nvPr/>
        </p:nvSpPr>
        <p:spPr>
          <a:xfrm>
            <a:off x="4382980" y="3667823"/>
            <a:ext cx="472462" cy="250305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右箭號 26">
            <a:extLst>
              <a:ext uri="{FF2B5EF4-FFF2-40B4-BE49-F238E27FC236}">
                <a16:creationId xmlns:a16="http://schemas.microsoft.com/office/drawing/2014/main" id="{67F0B74C-DB0D-0AE3-BBC1-A98226894E8E}"/>
              </a:ext>
            </a:extLst>
          </p:cNvPr>
          <p:cNvSpPr/>
          <p:nvPr/>
        </p:nvSpPr>
        <p:spPr>
          <a:xfrm>
            <a:off x="6182405" y="3667823"/>
            <a:ext cx="472462" cy="250305"/>
          </a:xfrm>
          <a:prstGeom prst="rightArrow">
            <a:avLst/>
          </a:prstGeom>
          <a:solidFill>
            <a:srgbClr val="7CBDB3"/>
          </a:solidFill>
          <a:ln>
            <a:solidFill>
              <a:srgbClr val="3A7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CDDAC125-0E72-0BDD-8508-841D15016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556" y="3364982"/>
            <a:ext cx="855990" cy="85598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1EA1366-BC9C-163D-2515-54E2B28A6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16" y="3218241"/>
            <a:ext cx="1232816" cy="12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8549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Text Structure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3A69"/>
      </a:accent1>
      <a:accent2>
        <a:srgbClr val="2121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376</Words>
  <Application>Microsoft Macintosh PowerPoint</Application>
  <PresentationFormat>如螢幕大小 (16:9)</PresentationFormat>
  <Paragraphs>83</Paragraphs>
  <Slides>21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Anton</vt:lpstr>
      <vt:lpstr>微軟正黑體</vt:lpstr>
      <vt:lpstr>Roboto Condensed</vt:lpstr>
      <vt:lpstr>Arial</vt:lpstr>
      <vt:lpstr>Bebas Neue</vt:lpstr>
      <vt:lpstr>Oswald</vt:lpstr>
      <vt:lpstr>Times New Roman</vt:lpstr>
      <vt:lpstr>PingFang TC</vt:lpstr>
      <vt:lpstr>Wingdings</vt:lpstr>
      <vt:lpstr>Learning Text Structures by Slidesgo</vt:lpstr>
      <vt:lpstr>PowerPoint 簡報</vt:lpstr>
      <vt:lpstr>PowerPoint 簡報</vt:lpstr>
      <vt:lpstr>PowerPoint 簡報</vt:lpstr>
      <vt:lpstr>購物流程</vt:lpstr>
      <vt:lpstr>PowerPoint 簡報</vt:lpstr>
      <vt:lpstr>44.6%</vt:lpstr>
      <vt:lpstr>MISSION</vt:lpstr>
      <vt:lpstr>購物流程</vt:lpstr>
      <vt:lpstr>購物流程</vt:lpstr>
      <vt:lpstr>創意描述</vt:lpstr>
      <vt:lpstr>PowerPoint 簡報</vt:lpstr>
      <vt:lpstr>PowerPoint 簡報</vt:lpstr>
      <vt:lpstr>PowerPoint 簡報</vt:lpstr>
      <vt:lpstr>功能介紹</vt:lpstr>
      <vt:lpstr>PowerPoint 簡報</vt:lpstr>
      <vt:lpstr>PowerPoint 簡報</vt:lpstr>
      <vt:lpstr>PowerPoint 簡報</vt:lpstr>
      <vt:lpstr>PowerPoint 簡報</vt:lpstr>
      <vt:lpstr>PowerPoint 簡報</vt:lpstr>
      <vt:lpstr>目標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EZRater</dc:title>
  <cp:lastModifiedBy>蘇勁安 (108403547)</cp:lastModifiedBy>
  <cp:revision>19</cp:revision>
  <dcterms:modified xsi:type="dcterms:W3CDTF">2022-12-02T14:13:51Z</dcterms:modified>
</cp:coreProperties>
</file>